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58" r:id="rId4"/>
    <p:sldId id="276" r:id="rId5"/>
    <p:sldId id="274" r:id="rId6"/>
    <p:sldId id="275" r:id="rId7"/>
    <p:sldId id="277" r:id="rId8"/>
    <p:sldId id="272" r:id="rId9"/>
    <p:sldId id="273" r:id="rId10"/>
    <p:sldId id="263" r:id="rId11"/>
  </p:sldIdLst>
  <p:sldSz cx="12192000" cy="6858000"/>
  <p:notesSz cx="6858000" cy="9144000"/>
  <p:embeddedFontLst>
    <p:embeddedFont>
      <p:font typeface="Cambria" panose="02040503050406030204" pitchFamily="18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Lato Black" panose="020B0604020202020204" charset="0"/>
      <p:bold r:id="rId21"/>
      <p:boldItalic r:id="rId22"/>
    </p:embeddedFont>
    <p:embeddedFont>
      <p:font typeface="Lato" panose="020B0604020202020204" charset="0"/>
      <p:regular r:id="rId23"/>
      <p:bold r:id="rId24"/>
      <p:italic r:id="rId25"/>
      <p:boldItalic r:id="rId26"/>
    </p:embeddedFont>
    <p:embeddedFont>
      <p:font typeface="Segoe UI" panose="020B0502040204020203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h4VrLQLvjXUsQeVJWWu9hsLYoG6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9" d="100"/>
          <a:sy n="119" d="100"/>
        </p:scale>
        <p:origin x="581" y="9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78213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90847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47710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3541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23969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08175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09410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">
  <p:cSld name="2_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0"/>
          <p:cNvPicPr preferRelativeResize="0"/>
          <p:nvPr/>
        </p:nvPicPr>
        <p:blipFill rotWithShape="1">
          <a:blip r:embed="rId2">
            <a:alphaModFix/>
          </a:blip>
          <a:srcRect r="16454"/>
          <a:stretch/>
        </p:blipFill>
        <p:spPr>
          <a:xfrm>
            <a:off x="1" y="880629"/>
            <a:ext cx="9174278" cy="6176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0"/>
          <p:cNvPicPr preferRelativeResize="0"/>
          <p:nvPr/>
        </p:nvPicPr>
        <p:blipFill rotWithShape="1">
          <a:blip r:embed="rId3">
            <a:alphaModFix/>
          </a:blip>
          <a:srcRect r="-3333" b="87407"/>
          <a:stretch/>
        </p:blipFill>
        <p:spPr>
          <a:xfrm>
            <a:off x="0" y="0"/>
            <a:ext cx="12598400" cy="43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0"/>
          <p:cNvSpPr txBox="1">
            <a:spLocks noGrp="1"/>
          </p:cNvSpPr>
          <p:nvPr>
            <p:ph type="title"/>
          </p:nvPr>
        </p:nvSpPr>
        <p:spPr>
          <a:xfrm>
            <a:off x="1595351" y="2187196"/>
            <a:ext cx="9001297" cy="77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4400"/>
              <a:buFont typeface="Lato Black"/>
              <a:buNone/>
              <a:defRPr sz="4400">
                <a:latin typeface="Lato Black"/>
                <a:ea typeface="Lato Black"/>
                <a:cs typeface="Lato Black"/>
                <a:sym typeface="La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" name="Google Shape;19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47885" y="210692"/>
            <a:ext cx="2496230" cy="101580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10"/>
          <p:cNvSpPr txBox="1"/>
          <p:nvPr/>
        </p:nvSpPr>
        <p:spPr>
          <a:xfrm>
            <a:off x="1595350" y="1017973"/>
            <a:ext cx="9144000" cy="7785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10000"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2000"/>
              <a:buFont typeface="Lato Black"/>
              <a:buNone/>
            </a:pP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ĐẠI HỌC QUỐC GIA THÀNH PHỐ HỒ CHÍ MINH</a:t>
            </a:r>
            <a:b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</a:b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TRƯỜNG ĐẠI HỌC KINH TẾ - LUẬT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2"/>
          <p:cNvSpPr txBox="1">
            <a:spLocks noGrp="1"/>
          </p:cNvSpPr>
          <p:nvPr>
            <p:ph type="title"/>
          </p:nvPr>
        </p:nvSpPr>
        <p:spPr>
          <a:xfrm>
            <a:off x="839788" y="659342"/>
            <a:ext cx="3932237" cy="1070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3200"/>
              <a:buFont typeface="Lato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3" name="Google Shape;33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34" name="Google Shape;34;p12"/>
          <p:cNvPicPr preferRelativeResize="0"/>
          <p:nvPr/>
        </p:nvPicPr>
        <p:blipFill rotWithShape="1">
          <a:blip r:embed="rId2">
            <a:alphaModFix/>
          </a:blip>
          <a:srcRect r="-3333" b="87407"/>
          <a:stretch/>
        </p:blipFill>
        <p:spPr>
          <a:xfrm flipH="1">
            <a:off x="-406400" y="-1"/>
            <a:ext cx="12598400" cy="4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2"/>
          <p:cNvPicPr preferRelativeResize="0"/>
          <p:nvPr/>
        </p:nvPicPr>
        <p:blipFill rotWithShape="1">
          <a:blip r:embed="rId3">
            <a:alphaModFix/>
          </a:blip>
          <a:srcRect l="15000" t="43307" r="32291" b="37052"/>
          <a:stretch/>
        </p:blipFill>
        <p:spPr>
          <a:xfrm>
            <a:off x="211666" y="6201820"/>
            <a:ext cx="3590248" cy="65618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12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7"/>
          <p:cNvPicPr preferRelativeResize="0"/>
          <p:nvPr/>
        </p:nvPicPr>
        <p:blipFill rotWithShape="1">
          <a:blip r:embed="rId2">
            <a:alphaModFix/>
          </a:blip>
          <a:srcRect r="-3333" b="87407"/>
          <a:stretch/>
        </p:blipFill>
        <p:spPr>
          <a:xfrm>
            <a:off x="0" y="0"/>
            <a:ext cx="12598400" cy="4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85306" y="-33086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838200" y="2581306"/>
            <a:ext cx="10515600" cy="1566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9600"/>
              <a:buFont typeface="Lato Black"/>
              <a:buNone/>
              <a:defRPr sz="9600">
                <a:latin typeface="Lato Black"/>
                <a:ea typeface="Lato Black"/>
                <a:cs typeface="Lato Black"/>
                <a:sym typeface="La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4" name="Google Shape;7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357944" y="330860"/>
            <a:ext cx="2890753" cy="117634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 txBox="1"/>
          <p:nvPr/>
        </p:nvSpPr>
        <p:spPr>
          <a:xfrm>
            <a:off x="2805445" y="1354975"/>
            <a:ext cx="6410498" cy="68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2000"/>
              <a:buFont typeface="Lato Black"/>
              <a:buNone/>
            </a:pP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ĐẠI HỌC QUỐC GIA THÀNH PHỐ HỒ CHÍ MINH</a:t>
            </a:r>
            <a:b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</a:br>
            <a:r>
              <a:rPr lang="en-US" sz="20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rPr>
              <a:t>TRƯỜNG ĐẠI HỌC KINH TẾ - LUẬT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839788" y="577547"/>
            <a:ext cx="3932237" cy="1292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3200"/>
              <a:buFont typeface="Lato Black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body" idx="2"/>
          </p:nvPr>
        </p:nvSpPr>
        <p:spPr>
          <a:xfrm>
            <a:off x="839788" y="2201630"/>
            <a:ext cx="3932237" cy="3667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pic>
        <p:nvPicPr>
          <p:cNvPr id="80" name="Google Shape;80;p18"/>
          <p:cNvPicPr preferRelativeResize="0"/>
          <p:nvPr/>
        </p:nvPicPr>
        <p:blipFill rotWithShape="1">
          <a:blip r:embed="rId2">
            <a:alphaModFix/>
          </a:blip>
          <a:srcRect r="-3333" b="87407"/>
          <a:stretch/>
        </p:blipFill>
        <p:spPr>
          <a:xfrm flipH="1">
            <a:off x="-406400" y="-1"/>
            <a:ext cx="12598400" cy="43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8"/>
          <p:cNvPicPr preferRelativeResize="0"/>
          <p:nvPr/>
        </p:nvPicPr>
        <p:blipFill rotWithShape="1">
          <a:blip r:embed="rId3">
            <a:alphaModFix/>
          </a:blip>
          <a:srcRect l="24127" t="66898" r="25919" b="25925"/>
          <a:stretch/>
        </p:blipFill>
        <p:spPr>
          <a:xfrm>
            <a:off x="810734" y="1911095"/>
            <a:ext cx="2855494" cy="1153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8"/>
          <p:cNvPicPr preferRelativeResize="0"/>
          <p:nvPr/>
        </p:nvPicPr>
        <p:blipFill rotWithShape="1">
          <a:blip r:embed="rId4">
            <a:alphaModFix/>
          </a:blip>
          <a:srcRect l="15000" t="43307" r="32291" b="37052"/>
          <a:stretch/>
        </p:blipFill>
        <p:spPr>
          <a:xfrm>
            <a:off x="211666" y="6160255"/>
            <a:ext cx="3590248" cy="65618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728132" y="6387798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3098799" y="6335940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0" lvl="1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0" lvl="2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0" lvl="3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0" lvl="4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0" lvl="5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0" lvl="6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0" lvl="7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0" lvl="8" indent="0" algn="r">
              <a:spcBef>
                <a:spcPts val="0"/>
              </a:spcBef>
              <a:buNone/>
              <a:defRPr sz="1200" b="1" i="0" u="none" strike="noStrike" cap="non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ftr" idx="11"/>
          </p:nvPr>
        </p:nvSpPr>
        <p:spPr>
          <a:xfrm>
            <a:off x="3581400" y="6356350"/>
            <a:ext cx="502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4400"/>
              <a:buFont typeface="Lato Black"/>
              <a:buNone/>
              <a:defRPr sz="4400" b="1" i="0" u="none" strike="noStrike" cap="none">
                <a:solidFill>
                  <a:srgbClr val="144E8C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1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3581400" y="6356350"/>
            <a:ext cx="502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hanhtd@uel.edu.v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tranduythanh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schools.com/tags/ref_colornames.a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F9BAC58-9AA6-A91A-085E-F1421DCCF43A}"/>
              </a:ext>
            </a:extLst>
          </p:cNvPr>
          <p:cNvSpPr txBox="1">
            <a:spLocks/>
          </p:cNvSpPr>
          <p:nvPr/>
        </p:nvSpPr>
        <p:spPr bwMode="auto">
          <a:xfrm>
            <a:off x="2064584" y="1780904"/>
            <a:ext cx="8763000" cy="190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3200" ker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Phát Triển Web Kinh Doanh</a:t>
            </a:r>
          </a:p>
          <a:p>
            <a:pPr>
              <a:defRPr/>
            </a:pPr>
            <a:r>
              <a:rPr lang="en-US" sz="3200" b="0" u="sng" ker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Bài Học</a:t>
            </a:r>
          </a:p>
          <a:p>
            <a:pPr>
              <a:defRPr/>
            </a:pPr>
            <a:r>
              <a:rPr lang="en-US" sz="3200" b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Định dạng màu sắc với Hexa color</a:t>
            </a:r>
            <a:endParaRPr lang="en-US" sz="3200" ker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F97E3A-A23C-B018-8E45-86B8BF858946}"/>
              </a:ext>
            </a:extLst>
          </p:cNvPr>
          <p:cNvSpPr txBox="1"/>
          <p:nvPr/>
        </p:nvSpPr>
        <p:spPr>
          <a:xfrm>
            <a:off x="4863465" y="3442395"/>
            <a:ext cx="378180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u="sng">
                <a:latin typeface="Times New Roman" panose="02020603050405020304" pitchFamily="18" charset="0"/>
                <a:cs typeface="Times New Roman" panose="02020603050405020304" pitchFamily="18" charset="0"/>
              </a:rPr>
              <a:t>Giảng viên:</a:t>
            </a:r>
          </a:p>
          <a:p>
            <a:pPr algn="ctr"/>
            <a:r>
              <a:rPr lang="en-US" sz="2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TS. Trần Duy </a:t>
            </a:r>
            <a:r>
              <a:rPr lang="en-US" sz="22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Thanh</a:t>
            </a:r>
          </a:p>
          <a:p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Email: </a:t>
            </a:r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thanhtd@uel.edu.vn</a:t>
            </a:r>
            <a:endParaRPr lang="en-US" sz="2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Blog: </a:t>
            </a:r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220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tranduythanh.com</a:t>
            </a:r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"/>
          <p:cNvSpPr txBox="1">
            <a:spLocks noGrp="1"/>
          </p:cNvSpPr>
          <p:nvPr>
            <p:ph type="title"/>
          </p:nvPr>
        </p:nvSpPr>
        <p:spPr>
          <a:xfrm>
            <a:off x="838200" y="2581306"/>
            <a:ext cx="10515600" cy="1566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44E8C"/>
              </a:buClr>
              <a:buSzPts val="9600"/>
              <a:buFont typeface="Lato Black"/>
              <a:buNone/>
            </a:pPr>
            <a:r>
              <a:rPr lang="en-US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4DE7AC-7E06-0676-5ECD-FC6C1493BAE0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CE8F9F40-61DD-7346-4703-DCCB057B485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latin typeface="Cambria" panose="02040503050406030204" pitchFamily="18" charset="0"/>
                </a:rPr>
                <a:t>Mục tiêu bài học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44F3AC4A-5305-6F96-8C18-43C5D74712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A357810E-BD83-454E-8106-65298F2614B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840B8BB5-8211-291C-7847-C32187EE633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4C26AE9A-9DD8-7E15-041C-437165D9822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E6E6F45-0E21-2332-E20D-00463EF17E7E}"/>
              </a:ext>
            </a:extLst>
          </p:cNvPr>
          <p:cNvSpPr txBox="1">
            <a:spLocks/>
          </p:cNvSpPr>
          <p:nvPr/>
        </p:nvSpPr>
        <p:spPr>
          <a:xfrm>
            <a:off x="457200" y="1076325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Thiết lập được màu sắc, nền trang bằng hexa color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So sánh được sự khác biệt giữa hexa color và name color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Phân biệt được RR (red), GG(Green), BB(Blue)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Lựa chọn được các hexa color theo nhu cầu bằng các công cụ</a:t>
            </a:r>
            <a:endParaRPr lang="en-US" sz="280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4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9A2151-4677-47EE-D6D2-8B5C05B0E843}"/>
              </a:ext>
            </a:extLst>
          </p:cNvPr>
          <p:cNvGrpSpPr/>
          <p:nvPr/>
        </p:nvGrpSpPr>
        <p:grpSpPr>
          <a:xfrm>
            <a:off x="152400" y="482600"/>
            <a:ext cx="4947634" cy="508000"/>
            <a:chOff x="789624" y="1191463"/>
            <a:chExt cx="4947634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015CD9CF-3E4B-DC23-26AA-ED23B8C2AE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746658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Hexa color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8A60047A-FBC2-2A33-19B9-A3597D3C4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6734E772-8B71-6F43-3F3B-8699A1134DB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97868364-7696-C9BA-309A-DE8D6DCB1F2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74618431-F247-A91D-1B77-12BF5571AE7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1076325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800">
                <a:latin typeface="Cambria" panose="02040503050406030204" pitchFamily="18" charset="0"/>
              </a:rPr>
              <a:t>Giá trị màu được ghi bằng tổ hợp: RRGGBB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Cambria" panose="02040503050406030204" pitchFamily="18" charset="0"/>
              </a:rPr>
              <a:t>RR: red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Cambria" panose="02040503050406030204" pitchFamily="18" charset="0"/>
              </a:rPr>
              <a:t>GG: green		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Cambria" panose="02040503050406030204" pitchFamily="18" charset="0"/>
              </a:rPr>
              <a:t>BB: blue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sz="2800">
                <a:latin typeface="Cambria" panose="02040503050406030204" pitchFamily="18" charset="0"/>
              </a:rPr>
              <a:t>Mỗi thành phần màu được ghi bằng số thập lục phân (hệ đếm 16) từ 00 đến FF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Cambria" panose="02040503050406030204" pitchFamily="18" charset="0"/>
              </a:rPr>
              <a:t>Giá trị thấp nhất là 000000 là màu đen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Cambria" panose="02040503050406030204" pitchFamily="18" charset="0"/>
              </a:rPr>
              <a:t>Giá trị cao nhất là FFFFFF là màu trắng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Cambria" panose="02040503050406030204" pitchFamily="18" charset="0"/>
              </a:rPr>
              <a:t>Hoặc ta có thể dùng các tên màu có định nghĩa sẵn như : red (đỏ), yellow (vàng),….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9A2151-4677-47EE-D6D2-8B5C05B0E843}"/>
              </a:ext>
            </a:extLst>
          </p:cNvPr>
          <p:cNvGrpSpPr/>
          <p:nvPr/>
        </p:nvGrpSpPr>
        <p:grpSpPr>
          <a:xfrm>
            <a:off x="152400" y="482600"/>
            <a:ext cx="4947634" cy="508000"/>
            <a:chOff x="789624" y="1191463"/>
            <a:chExt cx="4947634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015CD9CF-3E4B-DC23-26AA-ED23B8C2AE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746658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Hexa color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8A60047A-FBC2-2A33-19B9-A3597D3C4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6734E772-8B71-6F43-3F3B-8699A1134DB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97868364-7696-C9BA-309A-DE8D6DCB1F2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74618431-F247-A91D-1B77-12BF5571AE7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018374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800">
                <a:latin typeface="Cambria" panose="02040503050406030204" pitchFamily="18" charset="0"/>
              </a:rPr>
              <a:t>Giá trị màu hexa có thể viết gọn </a:t>
            </a:r>
            <a:r>
              <a:rPr lang="en-US" sz="2800" smtClean="0">
                <a:latin typeface="Cambria" panose="02040503050406030204" pitchFamily="18" charset="0"/>
              </a:rPr>
              <a:t>: </a:t>
            </a:r>
            <a:r>
              <a:rPr lang="en-US" smtClean="0">
                <a:latin typeface="Cambria" panose="02040503050406030204" pitchFamily="18" charset="0"/>
              </a:rPr>
              <a:t>#</a:t>
            </a:r>
            <a:r>
              <a:rPr lang="en-US">
                <a:latin typeface="Cambria" panose="02040503050406030204" pitchFamily="18" charset="0"/>
              </a:rPr>
              <a:t>RRGGBB </a:t>
            </a:r>
            <a:r>
              <a:rPr lang="en-US">
                <a:latin typeface="Cambria" panose="02040503050406030204" pitchFamily="18" charset="0"/>
                <a:sym typeface="Wingdings" panose="05000000000000000000" pitchFamily="2" charset="2"/>
              </a:rPr>
              <a:t></a:t>
            </a:r>
            <a:r>
              <a:rPr lang="en-US">
                <a:latin typeface="Cambria" panose="02040503050406030204" pitchFamily="18" charset="0"/>
              </a:rPr>
              <a:t> #RGB</a:t>
            </a:r>
          </a:p>
          <a:p>
            <a:pPr lvl="1"/>
            <a:endParaRPr lang="en-US">
              <a:latin typeface="Cambria" panose="02040503050406030204" pitchFamily="18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916244"/>
              </p:ext>
            </p:extLst>
          </p:nvPr>
        </p:nvGraphicFramePr>
        <p:xfrm>
          <a:off x="762000" y="1572505"/>
          <a:ext cx="10972800" cy="4837020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628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71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Color</a:t>
                      </a:r>
                    </a:p>
                  </a:txBody>
                  <a:tcPr marL="26813" marR="26813" marT="26805" marB="268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Color 3 digit HEX</a:t>
                      </a:r>
                    </a:p>
                  </a:txBody>
                  <a:tcPr marL="26813" marR="26813" marT="26805" marB="268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Color 6 digit HEX</a:t>
                      </a:r>
                    </a:p>
                  </a:txBody>
                  <a:tcPr marL="26813" marR="26813" marT="26805" marB="268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Color RGB</a:t>
                      </a:r>
                    </a:p>
                  </a:txBody>
                  <a:tcPr marL="26813" marR="26813" marT="26805" marB="268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5555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1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#000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#000000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rgb(0,0,0)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1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#F00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#FF0000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rgb(255,0,0)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1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#0F0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#00FF00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rgb(0,255,0)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1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#00F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#0000FF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rgb(0,0,255)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1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#FF0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#FFFF00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rgb(255,255,0)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1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#0FF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#00FFFF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rgb(0,255,255)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1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#F0F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#FF00FF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rgb(255,0,255)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#888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#888888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rgb(136,136,136)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1F1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16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 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#FFF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#FFFFFF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</a:rPr>
                        <a:t>rgb(255,255,255)</a:t>
                      </a:r>
                    </a:p>
                  </a:txBody>
                  <a:tcPr marL="44688" marR="44688" marT="62545" marB="625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3754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9A2151-4677-47EE-D6D2-8B5C05B0E843}"/>
              </a:ext>
            </a:extLst>
          </p:cNvPr>
          <p:cNvGrpSpPr/>
          <p:nvPr/>
        </p:nvGrpSpPr>
        <p:grpSpPr>
          <a:xfrm>
            <a:off x="152400" y="482600"/>
            <a:ext cx="4947634" cy="508000"/>
            <a:chOff x="789624" y="1191463"/>
            <a:chExt cx="4947634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015CD9CF-3E4B-DC23-26AA-ED23B8C2AE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746658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Hexa color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8A60047A-FBC2-2A33-19B9-A3597D3C4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6734E772-8B71-6F43-3F3B-8699A1134DB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97868364-7696-C9BA-309A-DE8D6DCB1F2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74618431-F247-A91D-1B77-12BF5571AE7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1076325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800">
                <a:latin typeface="Cambria" panose="02040503050406030204" pitchFamily="18" charset="0"/>
                <a:hlinkClick r:id="rId3"/>
              </a:rPr>
              <a:t>https://</a:t>
            </a:r>
            <a:r>
              <a:rPr lang="en-US" sz="2800" smtClean="0">
                <a:latin typeface="Cambria" panose="02040503050406030204" pitchFamily="18" charset="0"/>
                <a:hlinkClick r:id="rId3"/>
              </a:rPr>
              <a:t>www.w3schools.com/tags/ref_colornames.asp</a:t>
            </a:r>
            <a:r>
              <a:rPr lang="en-US" sz="2800" smtClean="0">
                <a:latin typeface="Cambria" panose="02040503050406030204" pitchFamily="18" charset="0"/>
              </a:rPr>
              <a:t> </a:t>
            </a:r>
            <a:endParaRPr lang="en-US">
              <a:latin typeface="Cambria" panose="02040503050406030204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1600200"/>
            <a:ext cx="7848600" cy="482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24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9A2151-4677-47EE-D6D2-8B5C05B0E843}"/>
              </a:ext>
            </a:extLst>
          </p:cNvPr>
          <p:cNvGrpSpPr/>
          <p:nvPr/>
        </p:nvGrpSpPr>
        <p:grpSpPr>
          <a:xfrm>
            <a:off x="152400" y="482600"/>
            <a:ext cx="4947634" cy="508000"/>
            <a:chOff x="789624" y="1191463"/>
            <a:chExt cx="4947634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015CD9CF-3E4B-DC23-26AA-ED23B8C2AE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746658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Hexa color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8A60047A-FBC2-2A33-19B9-A3597D3C4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6734E772-8B71-6F43-3F3B-8699A1134DB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97868364-7696-C9BA-309A-DE8D6DCB1F2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74618431-F247-A91D-1B77-12BF5571AE7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024813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Ví dụ màu nền và màu chữ:</a:t>
            </a:r>
            <a:endParaRPr lang="en-US">
              <a:latin typeface="Cambria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825" y="1634414"/>
            <a:ext cx="9248775" cy="478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461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9A2151-4677-47EE-D6D2-8B5C05B0E843}"/>
              </a:ext>
            </a:extLst>
          </p:cNvPr>
          <p:cNvGrpSpPr/>
          <p:nvPr/>
        </p:nvGrpSpPr>
        <p:grpSpPr>
          <a:xfrm>
            <a:off x="152400" y="482600"/>
            <a:ext cx="4947634" cy="508000"/>
            <a:chOff x="789624" y="1191463"/>
            <a:chExt cx="4947634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015CD9CF-3E4B-DC23-26AA-ED23B8C2AE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746658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Hexa color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8A60047A-FBC2-2A33-19B9-A3597D3C4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6734E772-8B71-6F43-3F3B-8699A1134DB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97868364-7696-C9BA-309A-DE8D6DCB1F2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74618431-F247-A91D-1B77-12BF5571AE7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076325"/>
            <a:ext cx="11430000" cy="52482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US" sz="2800" smtClean="0">
                <a:latin typeface="Cambria" panose="02040503050406030204" pitchFamily="18" charset="0"/>
              </a:rPr>
              <a:t>Kết quả màu nền màu chữ</a:t>
            </a:r>
            <a:endParaRPr lang="en-US">
              <a:latin typeface="Cambria" panose="020405030504060302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28753"/>
          <a:stretch/>
        </p:blipFill>
        <p:spPr>
          <a:xfrm>
            <a:off x="2896411" y="1822361"/>
            <a:ext cx="5353050" cy="202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4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C27B0D8-B505-0A00-64F9-C9BD4799CAD8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3FF2827D-5884-34DA-3239-E2669FBE447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 smtClean="0">
                  <a:latin typeface="Cambria" panose="02040503050406030204" pitchFamily="18" charset="0"/>
                </a:rPr>
                <a:t>Câu hỏi ôn tập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447D38C0-EECF-3BBB-4F9A-E3ECD3E58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C126B780-978A-9AA8-E14C-23E582A711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66F9CBAC-100E-1F37-32A2-671A4A24631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AFA1B933-3B6D-F081-885D-10B63D0E0E5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FC1FE93-CC5D-19B6-8B19-5376948B9341}"/>
              </a:ext>
            </a:extLst>
          </p:cNvPr>
          <p:cNvSpPr txBox="1"/>
          <p:nvPr/>
        </p:nvSpPr>
        <p:spPr>
          <a:xfrm>
            <a:off x="347277" y="1151793"/>
            <a:ext cx="11564547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1: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Cho biết các thành phần Red, Green, Blue trong một mã màu hexa</a:t>
            </a:r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2:</a:t>
            </a:r>
            <a:r>
              <a:rPr 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Tại sao ta nên dùng hexa color thay vì dùng name color?</a:t>
            </a:r>
            <a:endParaRPr lang="en-US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</a:t>
            </a:r>
            <a:r>
              <a:rPr lang="en-US" sz="28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3:</a:t>
            </a:r>
            <a:r>
              <a:rPr lang="en-U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Để lấy các hexa color ta thường dùng cách nào?</a:t>
            </a:r>
            <a:endParaRPr 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</a:t>
            </a:r>
            <a:r>
              <a:rPr lang="en-US" sz="28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4: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Màu đỏ có hexa color là gì?</a:t>
            </a:r>
            <a:endParaRPr lang="en-US" sz="2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Câu </a:t>
            </a:r>
            <a:r>
              <a:rPr lang="en-US" sz="28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5:</a:t>
            </a:r>
            <a:r>
              <a:rPr lang="en-US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Hexa color có phân biệt chữ hoa chữ thường không?</a:t>
            </a:r>
            <a:endParaRPr lang="en-US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37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728132" y="6429363"/>
            <a:ext cx="2370667" cy="261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Khoa Hệ Thống Thông Tin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sldNum" idx="12"/>
          </p:nvPr>
        </p:nvSpPr>
        <p:spPr>
          <a:xfrm>
            <a:off x="3098799" y="6377505"/>
            <a:ext cx="39793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C27B0D8-B505-0A00-64F9-C9BD4799CAD8}"/>
              </a:ext>
            </a:extLst>
          </p:cNvPr>
          <p:cNvGrpSpPr/>
          <p:nvPr/>
        </p:nvGrpSpPr>
        <p:grpSpPr>
          <a:xfrm>
            <a:off x="152400" y="482600"/>
            <a:ext cx="4620576" cy="508000"/>
            <a:chOff x="789624" y="1191463"/>
            <a:chExt cx="4620576" cy="508000"/>
          </a:xfrm>
        </p:grpSpPr>
        <p:sp>
          <p:nvSpPr>
            <p:cNvPr id="3" name="AutoShape 52">
              <a:extLst>
                <a:ext uri="{FF2B5EF4-FFF2-40B4-BE49-F238E27FC236}">
                  <a16:creationId xmlns:a16="http://schemas.microsoft.com/office/drawing/2014/main" id="{3FF2827D-5884-34DA-3239-E2669FBE447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90600" y="11914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tint val="0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800" b="1">
                  <a:latin typeface="Cambria" panose="02040503050406030204" pitchFamily="18" charset="0"/>
                </a:rPr>
                <a:t>Bài học tiếp theo</a:t>
              </a:r>
              <a:endParaRPr lang="en-US" sz="2800" b="1" kern="0">
                <a:solidFill>
                  <a:srgbClr val="000000"/>
                </a:solidFill>
                <a:latin typeface="Cambria" panose="02040503050406030204" pitchFamily="18" charset="0"/>
              </a:endParaRPr>
            </a:p>
          </p:txBody>
        </p:sp>
        <p:grpSp>
          <p:nvGrpSpPr>
            <p:cNvPr id="4" name="Group 17">
              <a:extLst>
                <a:ext uri="{FF2B5EF4-FFF2-40B4-BE49-F238E27FC236}">
                  <a16:creationId xmlns:a16="http://schemas.microsoft.com/office/drawing/2014/main" id="{447D38C0-EECF-3BBB-4F9A-E3ECD3E58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9624" y="1295400"/>
              <a:ext cx="353376" cy="272472"/>
              <a:chOff x="1110" y="2656"/>
              <a:chExt cx="1549" cy="1351"/>
            </a:xfrm>
          </p:grpSpPr>
          <p:sp>
            <p:nvSpPr>
              <p:cNvPr id="5" name="AutoShape 18">
                <a:extLst>
                  <a:ext uri="{FF2B5EF4-FFF2-40B4-BE49-F238E27FC236}">
                    <a16:creationId xmlns:a16="http://schemas.microsoft.com/office/drawing/2014/main" id="{C126B780-978A-9AA8-E14C-23E582A711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C0C0C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" name="AutoShape 19">
                <a:extLst>
                  <a:ext uri="{FF2B5EF4-FFF2-40B4-BE49-F238E27FC236}">
                    <a16:creationId xmlns:a16="http://schemas.microsoft.com/office/drawing/2014/main" id="{66F9CBAC-100E-1F37-32A2-671A4A24631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" name="AutoShape 20">
                <a:extLst>
                  <a:ext uri="{FF2B5EF4-FFF2-40B4-BE49-F238E27FC236}">
                    <a16:creationId xmlns:a16="http://schemas.microsoft.com/office/drawing/2014/main" id="{AFA1B933-3B6D-F081-885D-10B63D0E0E5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EFB049">
                      <a:gamma/>
                      <a:shade val="46275"/>
                      <a:invGamma/>
                    </a:srgbClr>
                  </a:gs>
                  <a:gs pos="100000">
                    <a:srgbClr val="EFB049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b="1" kern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60A82686-C648-5F3E-67A5-A79D3042FD96}"/>
              </a:ext>
            </a:extLst>
          </p:cNvPr>
          <p:cNvSpPr/>
          <p:nvPr/>
        </p:nvSpPr>
        <p:spPr>
          <a:xfrm>
            <a:off x="480910" y="1230534"/>
            <a:ext cx="113419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 indent="-457200" algn="just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en-US" sz="2800">
                <a:solidFill>
                  <a:srgbClr val="000000"/>
                </a:solidFill>
                <a:latin typeface="Cambria" panose="02040503050406030204" pitchFamily="18" charset="0"/>
              </a:rPr>
              <a:t>Bài học tiếp theo chúng ta sẽ học về </a:t>
            </a:r>
            <a:r>
              <a:rPr lang="en-US" sz="2800" smtClean="0">
                <a:latin typeface="Cambria" panose="02040503050406030204" pitchFamily="18" charset="0"/>
              </a:rPr>
              <a:t>các thẻ danh sách &lt;ol&gt;, &lt;ul&gt;</a:t>
            </a:r>
            <a:endParaRPr lang="en-US" sz="2800" b="1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898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354</Words>
  <Application>Microsoft Office PowerPoint</Application>
  <PresentationFormat>Widescreen</PresentationFormat>
  <Paragraphs>94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Times New Roman</vt:lpstr>
      <vt:lpstr>Arial</vt:lpstr>
      <vt:lpstr>Cambria</vt:lpstr>
      <vt:lpstr>Calibri</vt:lpstr>
      <vt:lpstr>Lato Black</vt:lpstr>
      <vt:lpstr>Wingdings</vt:lpstr>
      <vt:lpstr>Lato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Pí Yeah</dc:creator>
  <cp:lastModifiedBy>thanhtd</cp:lastModifiedBy>
  <cp:revision>53</cp:revision>
  <dcterms:created xsi:type="dcterms:W3CDTF">2022-12-02T04:21:00Z</dcterms:created>
  <dcterms:modified xsi:type="dcterms:W3CDTF">2023-11-12T23:18:31Z</dcterms:modified>
</cp:coreProperties>
</file>