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38" d="100"/>
          <a:sy n="38" d="100"/>
        </p:scale>
        <p:origin x="-139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8" name="Espace réservé de la date 27"/>
          <p:cNvSpPr>
            <a:spLocks noGrp="1"/>
          </p:cNvSpPr>
          <p:nvPr>
            <p:ph type="dt" sz="half" idx="10"/>
          </p:nvPr>
        </p:nvSpPr>
        <p:spPr/>
        <p:txBody>
          <a:bodyPr/>
          <a:lstStyle>
            <a:extLst/>
          </a:lstStyle>
          <a:p>
            <a:fld id="{5AE94686-333B-4F43-8D88-53D14E9AFB90}" type="datetimeFigureOut">
              <a:rPr lang="fr-FR" smtClean="0"/>
              <a:pPr/>
              <a:t>12/12/2011</a:t>
            </a:fld>
            <a:endParaRPr lang="fr-FR"/>
          </a:p>
        </p:txBody>
      </p:sp>
      <p:sp>
        <p:nvSpPr>
          <p:cNvPr id="17" name="Espace réservé du pied de page 16"/>
          <p:cNvSpPr>
            <a:spLocks noGrp="1"/>
          </p:cNvSpPr>
          <p:nvPr>
            <p:ph type="ftr" sz="quarter" idx="11"/>
          </p:nvPr>
        </p:nvSpPr>
        <p:spPr/>
        <p:txBody>
          <a:bodyPr/>
          <a:lstStyle>
            <a:extLst/>
          </a:lstStyle>
          <a:p>
            <a:endParaRPr lang="fr-FR"/>
          </a:p>
        </p:txBody>
      </p:sp>
      <p:sp>
        <p:nvSpPr>
          <p:cNvPr id="29" name="Espace réservé du numéro de diapositive 28"/>
          <p:cNvSpPr>
            <a:spLocks noGrp="1"/>
          </p:cNvSpPr>
          <p:nvPr>
            <p:ph type="sldNum" sz="quarter" idx="12"/>
          </p:nvPr>
        </p:nvSpPr>
        <p:spPr/>
        <p:txBody>
          <a:bodyPr/>
          <a:lstStyle>
            <a:extLst/>
          </a:lstStyle>
          <a:p>
            <a:fld id="{E5481064-24CA-47B5-94F5-18419354F2B0}" type="slidenum">
              <a:rPr lang="fr-FR" smtClean="0"/>
              <a:pPr/>
              <a:t>‹N°›</a:t>
            </a:fld>
            <a:endParaRPr lang="fr-FR"/>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r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fr-FR" smtClean="0"/>
              <a:t>Cliquez pour modifier le style du titre</a:t>
            </a:r>
            <a:endParaRPr kumimoji="0" lang="en-US"/>
          </a:p>
        </p:txBody>
      </p:sp>
      <p:sp>
        <p:nvSpPr>
          <p:cNvPr id="9" name="Sous-titr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5AE94686-333B-4F43-8D88-53D14E9AFB90}" type="datetimeFigureOut">
              <a:rPr lang="fr-FR" smtClean="0"/>
              <a:pPr/>
              <a:t>12/12/2011</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E5481064-24CA-47B5-94F5-18419354F2B0}"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1981200" cy="5851525"/>
          </a:xfrm>
        </p:spPr>
        <p:txBody>
          <a:bodyPr vert="eaVert" anchor="ct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609600" y="274639"/>
            <a:ext cx="58674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5AE94686-333B-4F43-8D88-53D14E9AFB90}" type="datetimeFigureOut">
              <a:rPr lang="fr-FR" smtClean="0"/>
              <a:pPr/>
              <a:t>12/12/2011</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E5481064-24CA-47B5-94F5-18419354F2B0}"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5AE94686-333B-4F43-8D88-53D14E9AFB90}" type="datetimeFigureOut">
              <a:rPr lang="fr-FR" smtClean="0"/>
              <a:pPr/>
              <a:t>12/12/2011</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E5481064-24CA-47B5-94F5-18419354F2B0}"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14" name="Forme libre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orme libre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orme libre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orme libre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orme libre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orme libre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orme libre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orme libre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orme libre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orme libre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orme libre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orme libre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orme libre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orme libre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orme libre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Espace réservé du texte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fld id="{5AE94686-333B-4F43-8D88-53D14E9AFB90}" type="datetimeFigureOut">
              <a:rPr lang="fr-FR" smtClean="0"/>
              <a:pPr/>
              <a:t>12/12/2011</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E5481064-24CA-47B5-94F5-18419354F2B0}" type="slidenum">
              <a:rPr lang="fr-FR" smtClean="0"/>
              <a:pPr/>
              <a:t>‹N°›</a:t>
            </a:fld>
            <a:endParaRPr lang="fr-FR"/>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fr-FR" smtClean="0"/>
              <a:t>Cliquez pour modifier le style du titre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512064"/>
            <a:ext cx="8229600" cy="914400"/>
          </a:xfrm>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5AE94686-333B-4F43-8D88-53D14E9AFB90}" type="datetimeFigureOut">
              <a:rPr lang="fr-FR" smtClean="0"/>
              <a:pPr/>
              <a:t>12/12/2011</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E5481064-24CA-47B5-94F5-18419354F2B0}"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504824" y="512064"/>
            <a:ext cx="7772400" cy="914400"/>
          </a:xfrm>
        </p:spPr>
        <p:txBody>
          <a:bodyPr anchor="t"/>
          <a:lstStyle>
            <a:lvl1pPr>
              <a:defRPr sz="4000"/>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5AE94686-333B-4F43-8D88-53D14E9AFB90}" type="datetimeFigureOut">
              <a:rPr lang="fr-FR" smtClean="0"/>
              <a:pPr/>
              <a:t>12/12/2011</a:t>
            </a:fld>
            <a:endParaRPr lang="fr-FR"/>
          </a:p>
        </p:txBody>
      </p:sp>
      <p:sp>
        <p:nvSpPr>
          <p:cNvPr id="8" name="Espace réservé du pied de page 7"/>
          <p:cNvSpPr>
            <a:spLocks noGrp="1"/>
          </p:cNvSpPr>
          <p:nvPr>
            <p:ph type="ftr" sz="quarter" idx="11"/>
          </p:nvPr>
        </p:nvSpPr>
        <p:spPr/>
        <p:txBody>
          <a:bodyPr/>
          <a:lstStyle>
            <a:extLst/>
          </a:lstStyle>
          <a:p>
            <a:endParaRPr lang="fr-FR"/>
          </a:p>
        </p:txBody>
      </p:sp>
      <p:sp>
        <p:nvSpPr>
          <p:cNvPr id="9" name="Espace réservé du numéro de diapositive 8"/>
          <p:cNvSpPr>
            <a:spLocks noGrp="1"/>
          </p:cNvSpPr>
          <p:nvPr>
            <p:ph type="sldNum" sz="quarter" idx="12"/>
          </p:nvPr>
        </p:nvSpPr>
        <p:spPr/>
        <p:txBody>
          <a:bodyPr/>
          <a:lstStyle>
            <a:extLst/>
          </a:lstStyle>
          <a:p>
            <a:fld id="{E5481064-24CA-47B5-94F5-18419354F2B0}" type="slidenum">
              <a:rPr lang="fr-FR" smtClean="0"/>
              <a:pPr/>
              <a:t>‹N°›</a:t>
            </a:fld>
            <a:endParaRPr lang="fr-FR"/>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914400" y="512064"/>
            <a:ext cx="7772400" cy="914400"/>
          </a:xfrm>
        </p:spPr>
        <p:txBody>
          <a:bodyPr/>
          <a:lstStyle>
            <a:lvl1pPr>
              <a:defRPr sz="4000" cap="none" baseline="0"/>
            </a:lvl1pPr>
            <a:extLst/>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extLst/>
          </a:lstStyle>
          <a:p>
            <a:fld id="{5AE94686-333B-4F43-8D88-53D14E9AFB90}" type="datetimeFigureOut">
              <a:rPr lang="fr-FR" smtClean="0"/>
              <a:pPr/>
              <a:t>12/12/2011</a:t>
            </a:fld>
            <a:endParaRPr lang="fr-FR"/>
          </a:p>
        </p:txBody>
      </p:sp>
      <p:sp>
        <p:nvSpPr>
          <p:cNvPr id="4" name="Espace réservé du pied de page 3"/>
          <p:cNvSpPr>
            <a:spLocks noGrp="1"/>
          </p:cNvSpPr>
          <p:nvPr>
            <p:ph type="ftr" sz="quarter" idx="11"/>
          </p:nvPr>
        </p:nvSpPr>
        <p:spPr/>
        <p:txBody>
          <a:bodyPr/>
          <a:lstStyle>
            <a:extLst/>
          </a:lstStyle>
          <a:p>
            <a:endParaRPr lang="fr-FR"/>
          </a:p>
        </p:txBody>
      </p:sp>
      <p:sp>
        <p:nvSpPr>
          <p:cNvPr id="5" name="Espace réservé du numéro de diapositive 4"/>
          <p:cNvSpPr>
            <a:spLocks noGrp="1"/>
          </p:cNvSpPr>
          <p:nvPr>
            <p:ph type="sldNum" sz="quarter" idx="12"/>
          </p:nvPr>
        </p:nvSpPr>
        <p:spPr/>
        <p:txBody>
          <a:bodyPr/>
          <a:lstStyle>
            <a:extLst/>
          </a:lstStyle>
          <a:p>
            <a:fld id="{E5481064-24CA-47B5-94F5-18419354F2B0}"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fld id="{5AE94686-333B-4F43-8D88-53D14E9AFB90}" type="datetimeFigureOut">
              <a:rPr lang="fr-FR" smtClean="0"/>
              <a:pPr/>
              <a:t>12/12/2011</a:t>
            </a:fld>
            <a:endParaRPr lang="fr-FR"/>
          </a:p>
        </p:txBody>
      </p:sp>
      <p:sp>
        <p:nvSpPr>
          <p:cNvPr id="3" name="Espace réservé du pied de page 2"/>
          <p:cNvSpPr>
            <a:spLocks noGrp="1"/>
          </p:cNvSpPr>
          <p:nvPr>
            <p:ph type="ftr" sz="quarter" idx="11"/>
          </p:nvPr>
        </p:nvSpPr>
        <p:spPr/>
        <p:txBody>
          <a:bodyPr/>
          <a:lstStyle>
            <a:extLst/>
          </a:lstStyle>
          <a:p>
            <a:endParaRPr lang="fr-FR"/>
          </a:p>
        </p:txBody>
      </p:sp>
      <p:sp>
        <p:nvSpPr>
          <p:cNvPr id="4" name="Espace réservé du numéro de diapositive 3"/>
          <p:cNvSpPr>
            <a:spLocks noGrp="1"/>
          </p:cNvSpPr>
          <p:nvPr>
            <p:ph type="sldNum" sz="quarter" idx="12"/>
          </p:nvPr>
        </p:nvSpPr>
        <p:spPr/>
        <p:txBody>
          <a:bodyPr/>
          <a:lstStyle>
            <a:extLst/>
          </a:lstStyle>
          <a:p>
            <a:fld id="{E5481064-24CA-47B5-94F5-18419354F2B0}"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273050"/>
            <a:ext cx="8229600" cy="1162050"/>
          </a:xfrm>
        </p:spPr>
        <p:txBody>
          <a:bodyPr anchor="ctr"/>
          <a:lstStyle>
            <a:lvl1pPr algn="l">
              <a:buNone/>
              <a:defRPr sz="3600" b="0"/>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5AE94686-333B-4F43-8D88-53D14E9AFB90}" type="datetimeFigureOut">
              <a:rPr lang="fr-FR" smtClean="0"/>
              <a:pPr/>
              <a:t>12/12/2011</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E5481064-24CA-47B5-94F5-18419354F2B0}"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Connecteur droit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e 9"/>
          <p:cNvGrpSpPr/>
          <p:nvPr/>
        </p:nvGrpSpPr>
        <p:grpSpPr>
          <a:xfrm rot="5400000">
            <a:off x="8514581" y="1219200"/>
            <a:ext cx="132763" cy="128466"/>
            <a:chOff x="6668087" y="1297746"/>
            <a:chExt cx="161840" cy="156602"/>
          </a:xfrm>
        </p:grpSpPr>
        <p:cxnSp>
          <p:nvCxnSpPr>
            <p:cNvPr id="15" name="Connecteur droit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Connecteur droit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r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fr-FR" smtClean="0"/>
              <a:t>Cliquez sur l'icône pour ajouter une image</a:t>
            </a:r>
            <a:endParaRPr kumimoji="0" lang="en-US"/>
          </a:p>
        </p:txBody>
      </p:sp>
      <p:sp>
        <p:nvSpPr>
          <p:cNvPr id="4" name="Espace réservé du texte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grpSp>
        <p:nvGrpSpPr>
          <p:cNvPr id="14" name="Groupe 13"/>
          <p:cNvGrpSpPr/>
          <p:nvPr/>
        </p:nvGrpSpPr>
        <p:grpSpPr>
          <a:xfrm rot="5400000">
            <a:off x="8666981" y="1371600"/>
            <a:ext cx="132763" cy="128466"/>
            <a:chOff x="6668087" y="1297746"/>
            <a:chExt cx="161840" cy="156602"/>
          </a:xfrm>
        </p:grpSpPr>
        <p:cxnSp>
          <p:nvCxnSpPr>
            <p:cNvPr id="11" name="Connecteur droit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Connecteur droit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Connecteur droit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e 17"/>
          <p:cNvGrpSpPr/>
          <p:nvPr/>
        </p:nvGrpSpPr>
        <p:grpSpPr>
          <a:xfrm rot="5400000">
            <a:off x="8320088" y="1474763"/>
            <a:ext cx="132763" cy="128466"/>
            <a:chOff x="6668087" y="1297746"/>
            <a:chExt cx="161840" cy="156602"/>
          </a:xfrm>
        </p:grpSpPr>
        <p:cxnSp>
          <p:nvCxnSpPr>
            <p:cNvPr id="19" name="Connecteur droit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Connecteur droit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Connecteur droit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Espace réservé de la date 4"/>
          <p:cNvSpPr>
            <a:spLocks noGrp="1"/>
          </p:cNvSpPr>
          <p:nvPr>
            <p:ph type="dt" sz="half" idx="10"/>
          </p:nvPr>
        </p:nvSpPr>
        <p:spPr>
          <a:xfrm>
            <a:off x="6477000" y="55499"/>
            <a:ext cx="2133600" cy="365125"/>
          </a:xfrm>
        </p:spPr>
        <p:txBody>
          <a:bodyPr/>
          <a:lstStyle>
            <a:extLst/>
          </a:lstStyle>
          <a:p>
            <a:fld id="{5AE94686-333B-4F43-8D88-53D14E9AFB90}" type="datetimeFigureOut">
              <a:rPr lang="fr-FR" smtClean="0"/>
              <a:pPr/>
              <a:t>12/12/2011</a:t>
            </a:fld>
            <a:endParaRPr lang="fr-FR"/>
          </a:p>
        </p:txBody>
      </p:sp>
      <p:sp>
        <p:nvSpPr>
          <p:cNvPr id="6" name="Espace réservé du pied de page 5"/>
          <p:cNvSpPr>
            <a:spLocks noGrp="1"/>
          </p:cNvSpPr>
          <p:nvPr>
            <p:ph type="ftr" sz="quarter" idx="11"/>
          </p:nvPr>
        </p:nvSpPr>
        <p:spPr>
          <a:xfrm>
            <a:off x="914400" y="55499"/>
            <a:ext cx="5562600" cy="365125"/>
          </a:xfrm>
        </p:spPr>
        <p:txBody>
          <a:bodyPr/>
          <a:lstStyle>
            <a:extLst/>
          </a:lstStyle>
          <a:p>
            <a:endParaRPr lang="fr-FR"/>
          </a:p>
        </p:txBody>
      </p:sp>
      <p:sp>
        <p:nvSpPr>
          <p:cNvPr id="7" name="Espace réservé du numéro de diapositive 6"/>
          <p:cNvSpPr>
            <a:spLocks noGrp="1"/>
          </p:cNvSpPr>
          <p:nvPr>
            <p:ph type="sldNum" sz="quarter" idx="12"/>
          </p:nvPr>
        </p:nvSpPr>
        <p:spPr>
          <a:xfrm>
            <a:off x="8610600" y="55499"/>
            <a:ext cx="457200" cy="365125"/>
          </a:xfrm>
        </p:spPr>
        <p:txBody>
          <a:bodyPr/>
          <a:lstStyle>
            <a:extLst/>
          </a:lstStyle>
          <a:p>
            <a:fld id="{E5481064-24CA-47B5-94F5-18419354F2B0}"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Espace réservé du titre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5AE94686-333B-4F43-8D88-53D14E9AFB90}" type="datetimeFigureOut">
              <a:rPr lang="fr-FR" smtClean="0"/>
              <a:pPr/>
              <a:t>12/12/2011</a:t>
            </a:fld>
            <a:endParaRPr lang="fr-FR"/>
          </a:p>
        </p:txBody>
      </p:sp>
      <p:sp>
        <p:nvSpPr>
          <p:cNvPr id="3" name="Espace réservé du pied de page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fr-FR"/>
          </a:p>
        </p:txBody>
      </p:sp>
      <p:sp>
        <p:nvSpPr>
          <p:cNvPr id="23" name="Espace réservé du numéro de diapositive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E5481064-24CA-47B5-94F5-18419354F2B0}" type="slidenum">
              <a:rPr lang="fr-FR" smtClean="0"/>
              <a:pPr/>
              <a:t>‹N°›</a:t>
            </a:fld>
            <a:endParaRPr lang="fr-F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727203"/>
          </a:xfrm>
        </p:spPr>
        <p:txBody>
          <a:bodyPr>
            <a:normAutofit fontScale="90000"/>
          </a:bodyPr>
          <a:lstStyle/>
          <a:p>
            <a:r>
              <a:rPr lang="fr-FR" dirty="0" smtClean="0"/>
              <a:t>Le marché des terrains et la demande de logements dans une agglomération.  </a:t>
            </a:r>
            <a:endParaRPr lang="fr-F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1500174"/>
            <a:ext cx="7772400" cy="4855386"/>
          </a:xfrm>
        </p:spPr>
        <p:txBody>
          <a:bodyPr>
            <a:normAutofit/>
          </a:bodyPr>
          <a:lstStyle/>
          <a:p>
            <a:pPr>
              <a:buNone/>
            </a:pPr>
            <a:r>
              <a:rPr lang="fr-FR" sz="3600" dirty="0" smtClean="0"/>
              <a:t>4- marché des commerces.</a:t>
            </a:r>
          </a:p>
          <a:p>
            <a:pPr>
              <a:buNone/>
            </a:pPr>
            <a:r>
              <a:rPr lang="fr-FR" sz="3600" dirty="0" smtClean="0"/>
              <a:t>5- marché des surfaces industrielles.</a:t>
            </a:r>
            <a:endParaRPr lang="fr-FR" sz="3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714356"/>
            <a:ext cx="7772400" cy="5641204"/>
          </a:xfrm>
        </p:spPr>
        <p:txBody>
          <a:bodyPr>
            <a:normAutofit/>
          </a:bodyPr>
          <a:lstStyle/>
          <a:p>
            <a:r>
              <a:rPr lang="fr-FR" sz="3600" dirty="0" smtClean="0"/>
              <a:t>On peut donc déduire, à la fois, que le marché des terrains et des logements d’une agglomération se réduit à un seul marché ou éclate en une pléiade de micro marchés distincts. </a:t>
            </a:r>
            <a:endParaRPr lang="fr-FR" sz="3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512064"/>
            <a:ext cx="8186766" cy="914400"/>
          </a:xfrm>
        </p:spPr>
        <p:txBody>
          <a:bodyPr/>
          <a:lstStyle/>
          <a:p>
            <a:r>
              <a:rPr lang="fr-FR" sz="3600" dirty="0" smtClean="0"/>
              <a:t>Prix des terrains et spéculation.</a:t>
            </a:r>
            <a:endParaRPr lang="fr-FR" sz="3600" dirty="0"/>
          </a:p>
        </p:txBody>
      </p:sp>
      <p:sp>
        <p:nvSpPr>
          <p:cNvPr id="3" name="Espace réservé du contenu 2"/>
          <p:cNvSpPr>
            <a:spLocks noGrp="1"/>
          </p:cNvSpPr>
          <p:nvPr>
            <p:ph idx="1"/>
          </p:nvPr>
        </p:nvSpPr>
        <p:spPr>
          <a:xfrm>
            <a:off x="914400" y="1428736"/>
            <a:ext cx="7772400" cy="4926824"/>
          </a:xfrm>
        </p:spPr>
        <p:txBody>
          <a:bodyPr>
            <a:normAutofit/>
          </a:bodyPr>
          <a:lstStyle/>
          <a:p>
            <a:r>
              <a:rPr lang="fr-FR" sz="3600" dirty="0" smtClean="0"/>
              <a:t>Au cours de la croissance des villes tous ces prix se modifient simultanément par modification de la demande mais aussi de l’offre. Notamment à cause de la possibilité des constructions en hauteur.  </a:t>
            </a:r>
            <a:endParaRPr lang="fr-FR" sz="3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642918"/>
            <a:ext cx="7772400" cy="5712642"/>
          </a:xfrm>
        </p:spPr>
        <p:txBody>
          <a:bodyPr>
            <a:normAutofit/>
          </a:bodyPr>
          <a:lstStyle/>
          <a:p>
            <a:r>
              <a:rPr lang="fr-FR" sz="3600" dirty="0" smtClean="0"/>
              <a:t>La valeur d’un terrain dépend fortement de sa viabilité et de sa proximité du centre, les travaux de viabilisation et les raccordements au centre peuvent multiplier cette valeur</a:t>
            </a:r>
          </a:p>
          <a:p>
            <a:pPr>
              <a:buNone/>
            </a:pPr>
            <a:r>
              <a:rPr lang="fr-FR" sz="3600" dirty="0" smtClean="0"/>
              <a:t>     dans des proportions considérables.  </a:t>
            </a:r>
            <a:endParaRPr lang="fr-FR" sz="3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642918"/>
            <a:ext cx="7772400" cy="5712642"/>
          </a:xfrm>
        </p:spPr>
        <p:txBody>
          <a:bodyPr>
            <a:normAutofit/>
          </a:bodyPr>
          <a:lstStyle/>
          <a:p>
            <a:r>
              <a:rPr lang="fr-FR" sz="3600" dirty="0" smtClean="0"/>
              <a:t>D’où le phénomène très normal de la spéculation, ou celui qui sait prévoir fait un bénéfice énorme au dépends de celui qui n’a pas prévu.</a:t>
            </a:r>
            <a:endParaRPr lang="fr-FR" sz="3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642918"/>
            <a:ext cx="7772400" cy="5712642"/>
          </a:xfrm>
        </p:spPr>
        <p:txBody>
          <a:bodyPr>
            <a:normAutofit/>
          </a:bodyPr>
          <a:lstStyle/>
          <a:p>
            <a:r>
              <a:rPr lang="fr-FR" sz="3600" dirty="0" smtClean="0"/>
              <a:t>L’ensemble de ces équilibres instantanés et dynamique de la demande et de l’offre, de la surface des planchers et en conséquence des terrains dans une ville, n’a jamais vraiment été étudié.</a:t>
            </a:r>
            <a:endParaRPr lang="fr-FR" sz="3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910" y="512064"/>
            <a:ext cx="8043890" cy="914400"/>
          </a:xfrm>
        </p:spPr>
        <p:txBody>
          <a:bodyPr/>
          <a:lstStyle/>
          <a:p>
            <a:r>
              <a:rPr lang="fr-FR" sz="3600" dirty="0" smtClean="0"/>
              <a:t>Le marché des terrains et le PLD</a:t>
            </a:r>
            <a:endParaRPr lang="fr-FR" sz="3600" dirty="0"/>
          </a:p>
        </p:txBody>
      </p:sp>
      <p:sp>
        <p:nvSpPr>
          <p:cNvPr id="3" name="Espace réservé du contenu 2"/>
          <p:cNvSpPr>
            <a:spLocks noGrp="1"/>
          </p:cNvSpPr>
          <p:nvPr>
            <p:ph idx="1"/>
          </p:nvPr>
        </p:nvSpPr>
        <p:spPr/>
        <p:txBody>
          <a:bodyPr>
            <a:normAutofit/>
          </a:bodyPr>
          <a:lstStyle/>
          <a:p>
            <a:r>
              <a:rPr lang="fr-FR" sz="3600" dirty="0" smtClean="0"/>
              <a:t>L’administration a introduit la notion de plafond légal de densité, la densité étant définie par: </a:t>
            </a:r>
            <a:endParaRPr lang="fr-FR" sz="3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642918"/>
            <a:ext cx="7772400" cy="5712642"/>
          </a:xfrm>
        </p:spPr>
        <p:txBody>
          <a:bodyPr>
            <a:normAutofit/>
          </a:bodyPr>
          <a:lstStyle/>
          <a:p>
            <a:r>
              <a:rPr lang="fr-FR" sz="3600" dirty="0" smtClean="0"/>
              <a:t>La rapport de la surface en m² hors œuvre, à la surface du terrain. </a:t>
            </a:r>
          </a:p>
          <a:p>
            <a:r>
              <a:rPr lang="fr-FR" sz="3600" dirty="0" smtClean="0"/>
              <a:t>Le plafond étant pris à 1,5 pour Paris et 1 pour toutes les autres agglomérations.</a:t>
            </a:r>
          </a:p>
          <a:p>
            <a:pPr>
              <a:buNone/>
            </a:pPr>
            <a:r>
              <a:rPr lang="fr-FR" sz="3600" dirty="0" smtClean="0"/>
              <a:t>     </a:t>
            </a:r>
            <a:endParaRPr lang="fr-FR" sz="3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642918"/>
            <a:ext cx="7772400" cy="5712642"/>
          </a:xfrm>
        </p:spPr>
        <p:txBody>
          <a:bodyPr>
            <a:normAutofit/>
          </a:bodyPr>
          <a:lstStyle/>
          <a:p>
            <a:r>
              <a:rPr lang="fr-FR" sz="3600" dirty="0" smtClean="0"/>
              <a:t>Simultanément, a été institué une taxe spéciale, attribuant à la collectivité la quote- part de la valeur correspondant au dépassement du PLD.  </a:t>
            </a:r>
            <a:endParaRPr lang="fr-FR" sz="3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642918"/>
            <a:ext cx="7772400" cy="5712642"/>
          </a:xfrm>
        </p:spPr>
        <p:txBody>
          <a:bodyPr>
            <a:normAutofit/>
          </a:bodyPr>
          <a:lstStyle/>
          <a:p>
            <a:r>
              <a:rPr lang="fr-FR" sz="3600" dirty="0" smtClean="0"/>
              <a:t>Autrement dit; si l’administration autorise sur une parcelle située au centre  de Paris un COS de 3, elle prélève sous forme de taxe la moitié de la valeur du terrain.</a:t>
            </a:r>
            <a:endParaRPr lang="fr-FR" sz="3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Introduction </a:t>
            </a:r>
            <a:endParaRPr lang="fr-FR" dirty="0"/>
          </a:p>
        </p:txBody>
      </p:sp>
      <p:sp>
        <p:nvSpPr>
          <p:cNvPr id="3" name="Espace réservé du contenu 2"/>
          <p:cNvSpPr>
            <a:spLocks noGrp="1"/>
          </p:cNvSpPr>
          <p:nvPr>
            <p:ph idx="1"/>
          </p:nvPr>
        </p:nvSpPr>
        <p:spPr/>
        <p:txBody>
          <a:bodyPr>
            <a:normAutofit/>
          </a:bodyPr>
          <a:lstStyle/>
          <a:p>
            <a:r>
              <a:rPr lang="fr-FR" sz="3600" dirty="0" smtClean="0"/>
              <a:t>Au fur et à mesure de la croissance de la population, la concurrence pour les terrains du centre devient de plus en plus sévère.</a:t>
            </a:r>
            <a:endParaRPr lang="fr-FR" sz="36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642918"/>
            <a:ext cx="7772400" cy="5712642"/>
          </a:xfrm>
        </p:spPr>
        <p:txBody>
          <a:bodyPr>
            <a:normAutofit/>
          </a:bodyPr>
          <a:lstStyle/>
          <a:p>
            <a:r>
              <a:rPr lang="fr-FR" sz="3600" dirty="0" smtClean="0"/>
              <a:t>Il en résulte que certains propriétaires renoncent à des ventes et que l’on observe l’effet habituel d’une taxe indirecte: </a:t>
            </a:r>
            <a:endParaRPr lang="fr-FR" sz="36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642918"/>
            <a:ext cx="7772400" cy="5712642"/>
          </a:xfrm>
        </p:spPr>
        <p:txBody>
          <a:bodyPr>
            <a:normAutofit/>
          </a:bodyPr>
          <a:lstStyle/>
          <a:p>
            <a:r>
              <a:rPr lang="fr-FR" sz="3600" dirty="0" smtClean="0"/>
              <a:t>La  taxe est payée en partie par l’acheteur et en partie par le vendeur.</a:t>
            </a:r>
          </a:p>
          <a:p>
            <a:r>
              <a:rPr lang="fr-FR" sz="3600" dirty="0" smtClean="0"/>
              <a:t>Le propriétaire perçoit une somme inférieur et le constructeur paie au total plus cher. </a:t>
            </a:r>
            <a:endParaRPr lang="fr-FR" sz="36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642918"/>
            <a:ext cx="7772400" cy="5712642"/>
          </a:xfrm>
        </p:spPr>
        <p:txBody>
          <a:bodyPr>
            <a:normAutofit/>
          </a:bodyPr>
          <a:lstStyle/>
          <a:p>
            <a:r>
              <a:rPr lang="fr-FR" sz="3600" dirty="0" smtClean="0"/>
              <a:t>L’introduction du PLD a donc modifié les structures et les niveaux des prix des terrains.</a:t>
            </a:r>
            <a:endParaRPr lang="fr-FR" sz="36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Conclusion </a:t>
            </a:r>
            <a:endParaRPr lang="fr-FR" dirty="0"/>
          </a:p>
        </p:txBody>
      </p:sp>
      <p:sp>
        <p:nvSpPr>
          <p:cNvPr id="3" name="Espace réservé du contenu 2"/>
          <p:cNvSpPr>
            <a:spLocks noGrp="1"/>
          </p:cNvSpPr>
          <p:nvPr>
            <p:ph idx="1"/>
          </p:nvPr>
        </p:nvSpPr>
        <p:spPr>
          <a:xfrm>
            <a:off x="914400" y="1357298"/>
            <a:ext cx="7772400" cy="4998262"/>
          </a:xfrm>
        </p:spPr>
        <p:txBody>
          <a:bodyPr>
            <a:normAutofit/>
          </a:bodyPr>
          <a:lstStyle/>
          <a:p>
            <a:r>
              <a:rPr lang="fr-FR" sz="3600" dirty="0" smtClean="0"/>
              <a:t>L’étude faite dans les villes de France, a montré que pour une population croissant de 2% l’an, avec un revenu moyen  par personne augmentant de 4 %, les prix des terrains s’élèveraient  d’environ 6,5 % par an.</a:t>
            </a:r>
            <a:endParaRPr lang="fr-FR" sz="36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1214422"/>
            <a:ext cx="7772400" cy="5141138"/>
          </a:xfrm>
        </p:spPr>
        <p:txBody>
          <a:bodyPr>
            <a:normAutofit/>
          </a:bodyPr>
          <a:lstStyle/>
          <a:p>
            <a:r>
              <a:rPr lang="fr-FR" sz="3600" dirty="0" smtClean="0"/>
              <a:t>Aussi pour des taux d’inflation de l’ordre de 5% par an les prix moyen des terrains s’accroissent de 11 à 12 % par an.</a:t>
            </a:r>
            <a:endParaRPr lang="fr-FR" sz="36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br>
              <a:rPr lang="fr-FR" dirty="0" smtClean="0"/>
            </a:br>
            <a:endParaRPr lang="fr-FR" dirty="0"/>
          </a:p>
        </p:txBody>
      </p:sp>
      <p:sp>
        <p:nvSpPr>
          <p:cNvPr id="3" name="Espace réservé du contenu 2"/>
          <p:cNvSpPr>
            <a:spLocks noGrp="1"/>
          </p:cNvSpPr>
          <p:nvPr>
            <p:ph idx="1"/>
          </p:nvPr>
        </p:nvSpPr>
        <p:spPr>
          <a:xfrm>
            <a:off x="914400" y="1285860"/>
            <a:ext cx="7772400" cy="5069700"/>
          </a:xfrm>
        </p:spPr>
        <p:txBody>
          <a:bodyPr>
            <a:normAutofit/>
          </a:bodyPr>
          <a:lstStyle/>
          <a:p>
            <a:r>
              <a:rPr lang="fr-FR" sz="3600" dirty="0" smtClean="0"/>
              <a:t>Cette croissance est plus rapide si les transport se détériorent, plus lente s’ils s’améliorent.</a:t>
            </a:r>
            <a:endParaRPr lang="fr-FR" sz="36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714356"/>
            <a:ext cx="7772400" cy="5641204"/>
          </a:xfrm>
        </p:spPr>
        <p:txBody>
          <a:bodyPr>
            <a:normAutofit/>
          </a:bodyPr>
          <a:lstStyle/>
          <a:p>
            <a:r>
              <a:rPr lang="fr-FR" sz="3600" dirty="0" smtClean="0"/>
              <a:t>Le raisonnement confirme à l’évidence que la seule façon durable de ralentir la hausse des prix, facteur de ségrégation sociale, est de développer les moyens de transport desservant les terrains équipés. </a:t>
            </a:r>
            <a:endParaRPr lang="fr-FR" sz="36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1071546"/>
            <a:ext cx="7772400" cy="5284014"/>
          </a:xfrm>
        </p:spPr>
        <p:txBody>
          <a:bodyPr>
            <a:normAutofit/>
          </a:bodyPr>
          <a:lstStyle/>
          <a:p>
            <a:r>
              <a:rPr lang="fr-FR" sz="3600" dirty="0" smtClean="0"/>
              <a:t>Aussi les conditions de transport, la localisation des services, jouent un rôle dans la distribution spatiale des prix des terrains.</a:t>
            </a:r>
            <a:endParaRPr lang="fr-FR" sz="36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6000" dirty="0" smtClean="0"/>
              <a:t>  </a:t>
            </a:r>
            <a:br>
              <a:rPr lang="fr-FR" sz="6000" dirty="0" smtClean="0"/>
            </a:br>
            <a:r>
              <a:rPr lang="fr-FR" sz="6000" dirty="0" smtClean="0"/>
              <a:t>La demande des logements dans une agglomération.</a:t>
            </a:r>
            <a:endParaRPr lang="fr-FR" sz="60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3600" dirty="0" smtClean="0"/>
              <a:t>L’étude de la demande solvable des logements</a:t>
            </a:r>
            <a:endParaRPr lang="fr-FR" sz="3600" dirty="0"/>
          </a:p>
        </p:txBody>
      </p:sp>
      <p:sp>
        <p:nvSpPr>
          <p:cNvPr id="3" name="Espace réservé du contenu 2"/>
          <p:cNvSpPr>
            <a:spLocks noGrp="1"/>
          </p:cNvSpPr>
          <p:nvPr>
            <p:ph idx="1"/>
          </p:nvPr>
        </p:nvSpPr>
        <p:spPr/>
        <p:txBody>
          <a:bodyPr>
            <a:normAutofit/>
          </a:bodyPr>
          <a:lstStyle/>
          <a:p>
            <a:r>
              <a:rPr lang="fr-FR" sz="3600" dirty="0" smtClean="0"/>
              <a:t>Il s’agit de déterminer pour une période de 5 à 10 ans:</a:t>
            </a:r>
          </a:p>
          <a:p>
            <a:pPr>
              <a:buNone/>
            </a:pPr>
            <a:r>
              <a:rPr lang="fr-FR" sz="3600" dirty="0" smtClean="0"/>
              <a:t>1- le nombre, la taille et la qualité des logements à construire ,compte tenu de l’aide à la construction.  </a:t>
            </a:r>
            <a:endParaRPr lang="fr-FR" sz="3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928670"/>
            <a:ext cx="7772400" cy="5426890"/>
          </a:xfrm>
        </p:spPr>
        <p:txBody>
          <a:bodyPr>
            <a:normAutofit/>
          </a:bodyPr>
          <a:lstStyle/>
          <a:p>
            <a:r>
              <a:rPr lang="fr-FR" sz="3600" dirty="0" smtClean="0"/>
              <a:t>Les prix des terrains au centre continuent de monter, ainsi que dans une moindre mesure , ceux de toutes les couronnes.</a:t>
            </a:r>
            <a:endParaRPr lang="fr-FR" sz="36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642918"/>
            <a:ext cx="7772400" cy="5712642"/>
          </a:xfrm>
        </p:spPr>
        <p:txBody>
          <a:bodyPr>
            <a:normAutofit/>
          </a:bodyPr>
          <a:lstStyle/>
          <a:p>
            <a:r>
              <a:rPr lang="fr-FR" sz="3600" dirty="0" smtClean="0"/>
              <a:t>2- le nombre adéquat de ménages acceptant de les acheter ou de payer le loyer correspondant.</a:t>
            </a:r>
            <a:endParaRPr lang="fr-FR" sz="36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642918"/>
            <a:ext cx="7772400" cy="5712642"/>
          </a:xfrm>
        </p:spPr>
        <p:txBody>
          <a:bodyPr>
            <a:normAutofit/>
          </a:bodyPr>
          <a:lstStyle/>
          <a:p>
            <a:r>
              <a:rPr lang="fr-FR" sz="3600" dirty="0" smtClean="0"/>
              <a:t>L’analyse a tout d’abord donné lieu à une première génération d’études de demande solvable.</a:t>
            </a:r>
          </a:p>
          <a:p>
            <a:r>
              <a:rPr lang="fr-FR" sz="3600" dirty="0" smtClean="0"/>
              <a:t>Ces études comportent une succession d’étapes.  </a:t>
            </a:r>
            <a:endParaRPr lang="fr-FR" sz="36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642918"/>
            <a:ext cx="7772400" cy="5712642"/>
          </a:xfrm>
        </p:spPr>
        <p:txBody>
          <a:bodyPr>
            <a:normAutofit/>
          </a:bodyPr>
          <a:lstStyle/>
          <a:p>
            <a:r>
              <a:rPr lang="fr-FR" sz="3600" dirty="0" smtClean="0"/>
              <a:t>1- Procéder à une étude démographique et économique permettant de prévoir sur l’horizon considéré, le nombre de ménage par composition et par revenu.</a:t>
            </a:r>
            <a:endParaRPr lang="fr-FR" sz="36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642918"/>
            <a:ext cx="7772400" cy="5712642"/>
          </a:xfrm>
        </p:spPr>
        <p:txBody>
          <a:bodyPr>
            <a:normAutofit/>
          </a:bodyPr>
          <a:lstStyle/>
          <a:p>
            <a:r>
              <a:rPr lang="fr-FR" sz="3600" dirty="0" smtClean="0"/>
              <a:t>2- Il s’agit d’effectuer auprès d’un échantillon représentatif de l’agglomération une enquête permettant de décrire le nombre de pièces et le prix.</a:t>
            </a:r>
            <a:endParaRPr lang="fr-FR" sz="36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1142984"/>
            <a:ext cx="7772400" cy="5212576"/>
          </a:xfrm>
        </p:spPr>
        <p:txBody>
          <a:bodyPr>
            <a:normAutofit/>
          </a:bodyPr>
          <a:lstStyle/>
          <a:p>
            <a:r>
              <a:rPr lang="fr-FR" sz="3600" dirty="0" smtClean="0"/>
              <a:t>Il est nécessaire de calculer approximativement l’aide que les ménages de revenu et de taille données peuvent recevoir de l’Etat.</a:t>
            </a:r>
            <a:endParaRPr lang="fr-FR" sz="36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642918"/>
            <a:ext cx="7772400" cy="5712642"/>
          </a:xfrm>
        </p:spPr>
        <p:txBody>
          <a:bodyPr>
            <a:normAutofit/>
          </a:bodyPr>
          <a:lstStyle/>
          <a:p>
            <a:r>
              <a:rPr lang="fr-FR" sz="3600" dirty="0" smtClean="0"/>
              <a:t>De la matrice décrivant la population en fin de période, il est alors possible de déduire le parc logement nécessaire pour loger, de manière solvable, la population à cette époque.</a:t>
            </a:r>
            <a:endParaRPr lang="fr-FR" sz="36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1142984"/>
            <a:ext cx="7772400" cy="5212576"/>
          </a:xfrm>
        </p:spPr>
        <p:txBody>
          <a:bodyPr>
            <a:normAutofit/>
          </a:bodyPr>
          <a:lstStyle/>
          <a:p>
            <a:r>
              <a:rPr lang="fr-FR" sz="3600" dirty="0" smtClean="0"/>
              <a:t>Bien qu’elle constitue un progrès, l’étude de la demande solvable ainsi décrite contient encore deux insuffisances:</a:t>
            </a:r>
            <a:endParaRPr lang="fr-FR" sz="36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1428736"/>
            <a:ext cx="7772400" cy="4926824"/>
          </a:xfrm>
        </p:spPr>
        <p:txBody>
          <a:bodyPr>
            <a:normAutofit/>
          </a:bodyPr>
          <a:lstStyle/>
          <a:p>
            <a:r>
              <a:rPr lang="fr-FR" sz="3600" dirty="0" smtClean="0"/>
              <a:t>1- Le résultat ne tient pas compte de l’hypothèse de décohabitation.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714356"/>
            <a:ext cx="7772400" cy="5641204"/>
          </a:xfrm>
        </p:spPr>
        <p:txBody>
          <a:bodyPr/>
          <a:lstStyle/>
          <a:p>
            <a:r>
              <a:rPr lang="fr-FR" sz="3200" dirty="0" smtClean="0"/>
              <a:t>2- Tout déménagement représente des dépenses et un effort important, les ménages ne cherchent pas toujours à occuper le type de logement qui leur convient.</a:t>
            </a:r>
          </a:p>
          <a:p>
            <a:endParaRPr lang="fr-F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642918"/>
            <a:ext cx="7772400" cy="5712642"/>
          </a:xfrm>
        </p:spPr>
        <p:txBody>
          <a:bodyPr>
            <a:normAutofit/>
          </a:bodyPr>
          <a:lstStyle/>
          <a:p>
            <a:r>
              <a:rPr lang="fr-FR" sz="3200" dirty="0" smtClean="0"/>
              <a:t>Pour ces deux raisons, il est illusoire de calculer à dix ans la répartition des logements nécessaires par nombre de pièces et d’obtenir par différence avec le parc existant celui des logements à construire. </a:t>
            </a:r>
            <a:endParaRPr lang="fr-FR" sz="3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928670"/>
            <a:ext cx="7772400" cy="5426890"/>
          </a:xfrm>
        </p:spPr>
        <p:txBody>
          <a:bodyPr>
            <a:normAutofit/>
          </a:bodyPr>
          <a:lstStyle/>
          <a:p>
            <a:r>
              <a:rPr lang="fr-FR" sz="3600" dirty="0" smtClean="0"/>
              <a:t>Le raccord aux valeurs agricoles ne se faisant qu’à une périphérie de plus en plus éloigné du centre.</a:t>
            </a:r>
            <a:endParaRPr lang="fr-FR" sz="36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1643050"/>
            <a:ext cx="7772400" cy="4712510"/>
          </a:xfrm>
        </p:spPr>
        <p:txBody>
          <a:bodyPr>
            <a:normAutofit/>
          </a:bodyPr>
          <a:lstStyle/>
          <a:p>
            <a:r>
              <a:rPr lang="fr-FR" sz="3200" dirty="0" smtClean="0"/>
              <a:t>Aussi il y a eu naissance d’une étude qui a remplacer la précédente: le modèle SMALA </a:t>
            </a:r>
            <a:endParaRPr lang="fr-FR" sz="32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3600" dirty="0" smtClean="0"/>
              <a:t>La simulation du marché du logement dans une agglomération	</a:t>
            </a:r>
            <a:endParaRPr lang="fr-FR" sz="3600" dirty="0"/>
          </a:p>
        </p:txBody>
      </p:sp>
      <p:sp>
        <p:nvSpPr>
          <p:cNvPr id="3" name="Espace réservé du contenu 2"/>
          <p:cNvSpPr>
            <a:spLocks noGrp="1"/>
          </p:cNvSpPr>
          <p:nvPr>
            <p:ph idx="1"/>
          </p:nvPr>
        </p:nvSpPr>
        <p:spPr>
          <a:xfrm>
            <a:off x="914400" y="2214554"/>
            <a:ext cx="7772400" cy="4141006"/>
          </a:xfrm>
        </p:spPr>
        <p:txBody>
          <a:bodyPr>
            <a:normAutofit/>
          </a:bodyPr>
          <a:lstStyle/>
          <a:p>
            <a:r>
              <a:rPr lang="fr-FR" sz="3200" dirty="0" smtClean="0"/>
              <a:t>Plutôt que de faire sur un horizon éloigné une prévision de la demande solvable qui sera rapidement dépassée, </a:t>
            </a:r>
            <a:endParaRPr lang="fr-FR" sz="32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1071546"/>
            <a:ext cx="7772400" cy="5284014"/>
          </a:xfrm>
        </p:spPr>
        <p:txBody>
          <a:bodyPr>
            <a:normAutofit/>
          </a:bodyPr>
          <a:lstStyle/>
          <a:p>
            <a:r>
              <a:rPr lang="fr-FR" sz="3200" dirty="0" smtClean="0"/>
              <a:t>le modèle SMALA s’efforce de simuler année par année, le comportement des ménages en face d’une offre de constructions neuves.</a:t>
            </a:r>
            <a:endParaRPr lang="fr-FR" sz="32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1857364"/>
            <a:ext cx="7772400" cy="4498196"/>
          </a:xfrm>
        </p:spPr>
        <p:txBody>
          <a:bodyPr>
            <a:normAutofit/>
          </a:bodyPr>
          <a:lstStyle/>
          <a:p>
            <a:r>
              <a:rPr lang="fr-FR" sz="3200" dirty="0" smtClean="0"/>
              <a:t>Ainsi que de décrire les conséquences de la confrontation de l’offre et de la demande. </a:t>
            </a:r>
            <a:endParaRPr lang="fr-FR" sz="32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785794"/>
            <a:ext cx="7772400" cy="5569766"/>
          </a:xfrm>
        </p:spPr>
        <p:txBody>
          <a:bodyPr>
            <a:normAutofit/>
          </a:bodyPr>
          <a:lstStyle/>
          <a:p>
            <a:r>
              <a:rPr lang="fr-FR" sz="3200" dirty="0" smtClean="0"/>
              <a:t>Il constitue une aide à la définition continue d’une politique de logement puisqu’il permet de répondre à des questions telles que: </a:t>
            </a:r>
            <a:endParaRPr lang="fr-FR" sz="32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642918"/>
            <a:ext cx="7772400" cy="5712642"/>
          </a:xfrm>
        </p:spPr>
        <p:txBody>
          <a:bodyPr/>
          <a:lstStyle/>
          <a:p>
            <a:r>
              <a:rPr lang="fr-FR" sz="3200" dirty="0" smtClean="0"/>
              <a:t>1- Que se passe t-il dans une agglomération:</a:t>
            </a:r>
          </a:p>
          <a:p>
            <a:pPr>
              <a:buFontTx/>
              <a:buChar char="-"/>
            </a:pPr>
            <a:r>
              <a:rPr lang="fr-FR" sz="3200" dirty="0" smtClean="0"/>
              <a:t>si l’on augmente ou diminue les programmes d’HLM? </a:t>
            </a:r>
          </a:p>
          <a:p>
            <a:pPr>
              <a:buFontTx/>
              <a:buChar char="-"/>
            </a:pPr>
            <a:r>
              <a:rPr lang="fr-FR" sz="3200" dirty="0" smtClean="0"/>
              <a:t>si l’on alloue davantage les prêts au crédit foncier? </a:t>
            </a:r>
          </a:p>
          <a:p>
            <a:pPr>
              <a:buFontTx/>
              <a:buChar char="-"/>
            </a:pPr>
            <a:r>
              <a:rPr lang="fr-FR" sz="3200" dirty="0" smtClean="0"/>
              <a:t>Si l’on laisse les promoteurs lancer de vastes programmes d’habitation à des prix élevés?</a:t>
            </a:r>
          </a:p>
          <a:p>
            <a:pPr>
              <a:buFontTx/>
              <a:buChar char="-"/>
            </a:pPr>
            <a:endParaRPr lang="fr-F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1428736"/>
            <a:ext cx="7772400" cy="4926824"/>
          </a:xfrm>
        </p:spPr>
        <p:txBody>
          <a:bodyPr>
            <a:normAutofit/>
          </a:bodyPr>
          <a:lstStyle/>
          <a:p>
            <a:r>
              <a:rPr lang="fr-FR" sz="3200" dirty="0" smtClean="0"/>
              <a:t>Quelles sont les catégories de ménages qui profitent effectivement de l’aide de l’Etat? </a:t>
            </a:r>
          </a:p>
          <a:p>
            <a:pPr>
              <a:buNone/>
            </a:pPr>
            <a:r>
              <a:rPr lang="fr-FR" sz="3200" dirty="0" smtClean="0"/>
              <a:t>  - l’aide atteint- elle réellement les ménages les plus modestes?</a:t>
            </a:r>
            <a:endParaRPr lang="fr-FR" sz="32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642918"/>
            <a:ext cx="7772400" cy="5712642"/>
          </a:xfrm>
        </p:spPr>
        <p:txBody>
          <a:bodyPr>
            <a:normAutofit/>
          </a:bodyPr>
          <a:lstStyle/>
          <a:p>
            <a:r>
              <a:rPr lang="fr-FR" sz="3200" dirty="0" smtClean="0"/>
              <a:t>Comment vont évoluer dans les prochaines années les conditions du logement des différentes catégories sociales?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p:txBody>
          <a:bodyPr/>
          <a:lstStyle/>
          <a:p>
            <a:r>
              <a:rPr lang="fr-FR" sz="3200" dirty="0" smtClean="0"/>
              <a:t>Des logements vides vont-ils apparaître et de quels types?</a:t>
            </a:r>
          </a:p>
          <a:p>
            <a:pPr>
              <a:buNone/>
            </a:pPr>
            <a:endParaRPr 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928670"/>
            <a:ext cx="7772400" cy="5426890"/>
          </a:xfrm>
        </p:spPr>
        <p:txBody>
          <a:bodyPr>
            <a:normAutofit/>
          </a:bodyPr>
          <a:lstStyle/>
          <a:p>
            <a:r>
              <a:rPr lang="fr-FR" sz="3600" dirty="0" smtClean="0"/>
              <a:t>Le phénomène dépend des particularités géographiques, du rôle de la ville, des techniques de construction en hauteur, des infrastructures de transport décidées.</a:t>
            </a:r>
            <a:endParaRPr lang="fr-FR" sz="3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714356"/>
            <a:ext cx="7772400" cy="5641204"/>
          </a:xfrm>
        </p:spPr>
        <p:txBody>
          <a:bodyPr>
            <a:normAutofit/>
          </a:bodyPr>
          <a:lstStyle/>
          <a:p>
            <a:r>
              <a:rPr lang="fr-FR" sz="3200" dirty="0" smtClean="0"/>
              <a:t>Cette croissance des prix des terrains centraux,  qui peut être freinée par le développement d’un bon réseau de circulation, ne s’inverse que lorsque la phobie des nuisances du centre ou la recherche des espaces verts et de la tranquillité modifie fondamentalement   les conditions de la demande. </a:t>
            </a:r>
            <a:endParaRPr lang="fr-FR" sz="3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3600" dirty="0" smtClean="0"/>
              <a:t>Interactions entre les marchés</a:t>
            </a:r>
            <a:endParaRPr lang="fr-FR" sz="3600" dirty="0"/>
          </a:p>
        </p:txBody>
      </p:sp>
      <p:sp>
        <p:nvSpPr>
          <p:cNvPr id="3" name="Espace réservé du contenu 2"/>
          <p:cNvSpPr>
            <a:spLocks noGrp="1"/>
          </p:cNvSpPr>
          <p:nvPr>
            <p:ph idx="1"/>
          </p:nvPr>
        </p:nvSpPr>
        <p:spPr/>
        <p:txBody>
          <a:bodyPr>
            <a:normAutofit/>
          </a:bodyPr>
          <a:lstStyle/>
          <a:p>
            <a:r>
              <a:rPr lang="fr-FR" sz="3600" dirty="0" smtClean="0"/>
              <a:t>À un moment donné les prix des terrains des différentes parcelles d’une agglomération forment un ensemble de variables interdépendantes.</a:t>
            </a:r>
            <a:endParaRPr lang="fr-FR" sz="3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642918"/>
            <a:ext cx="7772400" cy="5712642"/>
          </a:xfrm>
        </p:spPr>
        <p:txBody>
          <a:bodyPr>
            <a:normAutofit/>
          </a:bodyPr>
          <a:lstStyle/>
          <a:p>
            <a:r>
              <a:rPr lang="fr-FR" sz="3600" dirty="0" smtClean="0"/>
              <a:t>Dont les niveaux sont fonction des demandes de tous les agents économiques en matière de surface de plancher et de proximité.</a:t>
            </a:r>
            <a:endParaRPr lang="fr-FR" sz="3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a:xfrm>
            <a:off x="914400" y="571480"/>
            <a:ext cx="7772400" cy="5784080"/>
          </a:xfrm>
        </p:spPr>
        <p:txBody>
          <a:bodyPr>
            <a:normAutofit/>
          </a:bodyPr>
          <a:lstStyle/>
          <a:p>
            <a:r>
              <a:rPr lang="fr-FR" sz="3600" dirty="0" smtClean="0"/>
              <a:t>Ces prix résultent d’interactions entre de nombreux marchés:</a:t>
            </a:r>
          </a:p>
          <a:p>
            <a:pPr>
              <a:buNone/>
            </a:pPr>
            <a:r>
              <a:rPr lang="fr-FR" sz="3600" dirty="0" smtClean="0"/>
              <a:t>1- marché des terrains à bâtir.</a:t>
            </a:r>
          </a:p>
          <a:p>
            <a:pPr>
              <a:buNone/>
            </a:pPr>
            <a:r>
              <a:rPr lang="fr-FR" sz="3600" dirty="0" smtClean="0"/>
              <a:t>2- marché des logements à louer ou à acheter par quartier.</a:t>
            </a:r>
          </a:p>
          <a:p>
            <a:pPr>
              <a:buNone/>
            </a:pPr>
            <a:r>
              <a:rPr lang="fr-FR" sz="3600" dirty="0" smtClean="0"/>
              <a:t>3- marché des bureaux.</a:t>
            </a:r>
            <a:endParaRPr lang="fr-FR" sz="36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étro">
  <a:themeElements>
    <a:clrScheme name="Mé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é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é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172</TotalTime>
  <Words>1259</Words>
  <Application>Microsoft Office PowerPoint</Application>
  <PresentationFormat>Affichage à l'écran (4:3)</PresentationFormat>
  <Paragraphs>108</Paragraphs>
  <Slides>48</Slides>
  <Notes>0</Notes>
  <HiddenSlides>0</HiddenSlides>
  <MMClips>0</MMClips>
  <ScaleCrop>false</ScaleCrop>
  <HeadingPairs>
    <vt:vector size="4" baseType="variant">
      <vt:variant>
        <vt:lpstr>Thème</vt:lpstr>
      </vt:variant>
      <vt:variant>
        <vt:i4>1</vt:i4>
      </vt:variant>
      <vt:variant>
        <vt:lpstr>Titres des diapositives</vt:lpstr>
      </vt:variant>
      <vt:variant>
        <vt:i4>48</vt:i4>
      </vt:variant>
    </vt:vector>
  </HeadingPairs>
  <TitlesOfParts>
    <vt:vector size="49" baseType="lpstr">
      <vt:lpstr>Métro</vt:lpstr>
      <vt:lpstr>Le marché des terrains et la demande de logements dans une agglomération.  </vt:lpstr>
      <vt:lpstr>         Introduction </vt:lpstr>
      <vt:lpstr>    </vt:lpstr>
      <vt:lpstr>    </vt:lpstr>
      <vt:lpstr>     </vt:lpstr>
      <vt:lpstr>    </vt:lpstr>
      <vt:lpstr>Interactions entre les marchés</vt:lpstr>
      <vt:lpstr>    </vt:lpstr>
      <vt:lpstr>     </vt:lpstr>
      <vt:lpstr>    </vt:lpstr>
      <vt:lpstr>    </vt:lpstr>
      <vt:lpstr>Prix des terrains et spéculation.</vt:lpstr>
      <vt:lpstr>   </vt:lpstr>
      <vt:lpstr>    </vt:lpstr>
      <vt:lpstr>    </vt:lpstr>
      <vt:lpstr>Le marché des terrains et le PLD</vt:lpstr>
      <vt:lpstr>    </vt:lpstr>
      <vt:lpstr>    </vt:lpstr>
      <vt:lpstr>     </vt:lpstr>
      <vt:lpstr>   </vt:lpstr>
      <vt:lpstr>   </vt:lpstr>
      <vt:lpstr>   </vt:lpstr>
      <vt:lpstr>          Conclusion </vt:lpstr>
      <vt:lpstr>    </vt:lpstr>
      <vt:lpstr>        </vt:lpstr>
      <vt:lpstr>  </vt:lpstr>
      <vt:lpstr>    </vt:lpstr>
      <vt:lpstr>   La demande des logements dans une agglomération.</vt:lpstr>
      <vt:lpstr>L’étude de la demande solvable des logements</vt:lpstr>
      <vt:lpstr>  </vt:lpstr>
      <vt:lpstr>   </vt:lpstr>
      <vt:lpstr>   </vt:lpstr>
      <vt:lpstr>   </vt:lpstr>
      <vt:lpstr>   </vt:lpstr>
      <vt:lpstr>   </vt:lpstr>
      <vt:lpstr>   </vt:lpstr>
      <vt:lpstr>   </vt:lpstr>
      <vt:lpstr>    </vt:lpstr>
      <vt:lpstr>   </vt:lpstr>
      <vt:lpstr>  </vt:lpstr>
      <vt:lpstr>La simulation du marché du logement dans une agglomération </vt:lpstr>
      <vt:lpstr>  </vt:lpstr>
      <vt:lpstr>  </vt:lpstr>
      <vt:lpstr>  </vt:lpstr>
      <vt:lpstr>  </vt:lpstr>
      <vt:lpstr>   </vt:lpstr>
      <vt:lpstr>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marché des terrains et la demande de logements dans une agglomération.</dc:title>
  <dc:creator>Poste</dc:creator>
  <cp:lastModifiedBy>SONYTZ</cp:lastModifiedBy>
  <cp:revision>35</cp:revision>
  <dcterms:created xsi:type="dcterms:W3CDTF">2011-12-05T12:27:29Z</dcterms:created>
  <dcterms:modified xsi:type="dcterms:W3CDTF">2011-12-12T10:12:45Z</dcterms:modified>
</cp:coreProperties>
</file>