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6"/>
  </p:notesMasterIdLst>
  <p:sldIdLst>
    <p:sldId id="256" r:id="rId2"/>
    <p:sldId id="258" r:id="rId3"/>
    <p:sldId id="257" r:id="rId4"/>
    <p:sldId id="259" r:id="rId5"/>
    <p:sldId id="262" r:id="rId6"/>
    <p:sldId id="260" r:id="rId7"/>
    <p:sldId id="263" r:id="rId8"/>
    <p:sldId id="265" r:id="rId9"/>
    <p:sldId id="266" r:id="rId10"/>
    <p:sldId id="267" r:id="rId11"/>
    <p:sldId id="270" r:id="rId12"/>
    <p:sldId id="269" r:id="rId13"/>
    <p:sldId id="271" r:id="rId14"/>
    <p:sldId id="272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77" d="100"/>
          <a:sy n="77" d="100"/>
        </p:scale>
        <p:origin x="-378" y="-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BED3B0-62A4-4E04-9575-96AF11309372}" type="datetimeFigureOut">
              <a:rPr lang="en-US" smtClean="0"/>
              <a:t>4/22/2018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203C9C-629A-4A57-83BC-5D05DE7E0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5661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4978F-ECA3-4A15-B95D-C74E55A93D5B}" type="datetimeFigureOut">
              <a:rPr lang="en-US" smtClean="0"/>
              <a:t>4/22/2018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4EA4B-19C3-42CE-9DA3-0F0CF66E2CE2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18642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4978F-ECA3-4A15-B95D-C74E55A93D5B}" type="datetimeFigureOut">
              <a:rPr lang="en-US" smtClean="0"/>
              <a:t>4/22/2018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4EA4B-19C3-42CE-9DA3-0F0CF66E2C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946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4978F-ECA3-4A15-B95D-C74E55A93D5B}" type="datetimeFigureOut">
              <a:rPr lang="en-US" smtClean="0"/>
              <a:t>4/22/2018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4EA4B-19C3-42CE-9DA3-0F0CF66E2C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89583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4978F-ECA3-4A15-B95D-C74E55A93D5B}" type="datetimeFigureOut">
              <a:rPr lang="en-US" smtClean="0"/>
              <a:t>4/22/2018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4EA4B-19C3-42CE-9DA3-0F0CF66E2CE2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297606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4978F-ECA3-4A15-B95D-C74E55A93D5B}" type="datetimeFigureOut">
              <a:rPr lang="en-US" smtClean="0"/>
              <a:t>4/22/2018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4EA4B-19C3-42CE-9DA3-0F0CF66E2C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5684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4978F-ECA3-4A15-B95D-C74E55A93D5B}" type="datetimeFigureOut">
              <a:rPr lang="en-US" smtClean="0"/>
              <a:t>4/22/2018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4EA4B-19C3-42CE-9DA3-0F0CF66E2CE2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675580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4978F-ECA3-4A15-B95D-C74E55A93D5B}" type="datetimeFigureOut">
              <a:rPr lang="en-US" smtClean="0"/>
              <a:t>4/22/2018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4EA4B-19C3-42CE-9DA3-0F0CF66E2C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6387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4978F-ECA3-4A15-B95D-C74E55A93D5B}" type="datetimeFigureOut">
              <a:rPr lang="en-US" smtClean="0"/>
              <a:t>4/22/2018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4EA4B-19C3-42CE-9DA3-0F0CF66E2C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514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4978F-ECA3-4A15-B95D-C74E55A93D5B}" type="datetimeFigureOut">
              <a:rPr lang="en-US" smtClean="0"/>
              <a:t>4/22/2018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4EA4B-19C3-42CE-9DA3-0F0CF66E2C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9919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4978F-ECA3-4A15-B95D-C74E55A93D5B}" type="datetimeFigureOut">
              <a:rPr lang="en-US" smtClean="0"/>
              <a:t>4/22/2018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4EA4B-19C3-42CE-9DA3-0F0CF66E2C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1531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4978F-ECA3-4A15-B95D-C74E55A93D5B}" type="datetimeFigureOut">
              <a:rPr lang="en-US" smtClean="0"/>
              <a:t>4/22/2018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4EA4B-19C3-42CE-9DA3-0F0CF66E2C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253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4978F-ECA3-4A15-B95D-C74E55A93D5B}" type="datetimeFigureOut">
              <a:rPr lang="en-US" smtClean="0"/>
              <a:t>4/22/2018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4EA4B-19C3-42CE-9DA3-0F0CF66E2C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934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4978F-ECA3-4A15-B95D-C74E55A93D5B}" type="datetimeFigureOut">
              <a:rPr lang="en-US" smtClean="0"/>
              <a:t>4/22/2018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4EA4B-19C3-42CE-9DA3-0F0CF66E2C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770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4978F-ECA3-4A15-B95D-C74E55A93D5B}" type="datetimeFigureOut">
              <a:rPr lang="en-US" smtClean="0"/>
              <a:t>4/22/2018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4EA4B-19C3-42CE-9DA3-0F0CF66E2C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471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4978F-ECA3-4A15-B95D-C74E55A93D5B}" type="datetimeFigureOut">
              <a:rPr lang="en-US" smtClean="0"/>
              <a:t>4/22/2018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4EA4B-19C3-42CE-9DA3-0F0CF66E2C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4292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4978F-ECA3-4A15-B95D-C74E55A93D5B}" type="datetimeFigureOut">
              <a:rPr lang="en-US" smtClean="0"/>
              <a:t>4/22/2018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4EA4B-19C3-42CE-9DA3-0F0CF66E2C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0721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4978F-ECA3-4A15-B95D-C74E55A93D5B}" type="datetimeFigureOut">
              <a:rPr lang="en-US" smtClean="0"/>
              <a:t>4/22/2018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4EA4B-19C3-42CE-9DA3-0F0CF66E2C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6157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4A64978F-ECA3-4A15-B95D-C74E55A93D5B}" type="datetimeFigureOut">
              <a:rPr lang="en-US" smtClean="0"/>
              <a:t>4/22/2018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55E4EA4B-19C3-42CE-9DA3-0F0CF66E2C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11210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72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4pPr>
      <a:lvl5pPr marL="21145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5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10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515"/>
            <a:ext cx="12192000" cy="684348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28252" y="2450011"/>
            <a:ext cx="8001000" cy="1375230"/>
          </a:xfrm>
        </p:spPr>
        <p:txBody>
          <a:bodyPr>
            <a:normAutofit fontScale="90000"/>
          </a:bodyPr>
          <a:lstStyle/>
          <a:p>
            <a:r>
              <a:rPr lang="en-US" sz="55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KESETIMBANGAN KIMIA</a:t>
            </a:r>
            <a:endParaRPr lang="en-US" sz="55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590254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215900" h="1206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6" name="TextBox 15"/>
          <p:cNvSpPr txBox="1"/>
          <p:nvPr/>
        </p:nvSpPr>
        <p:spPr>
          <a:xfrm>
            <a:off x="508001" y="1640834"/>
            <a:ext cx="10682514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 err="1">
                <a:solidFill>
                  <a:schemeClr val="bg1"/>
                </a:solidFill>
              </a:rPr>
              <a:t>Jika</a:t>
            </a:r>
            <a:r>
              <a:rPr lang="en-US" sz="2500" dirty="0">
                <a:solidFill>
                  <a:schemeClr val="bg1"/>
                </a:solidFill>
              </a:rPr>
              <a:t> K </a:t>
            </a:r>
            <a:r>
              <a:rPr lang="en-US" sz="2500" dirty="0" err="1">
                <a:solidFill>
                  <a:schemeClr val="bg1"/>
                </a:solidFill>
              </a:rPr>
              <a:t>besar</a:t>
            </a:r>
            <a:r>
              <a:rPr lang="en-US" sz="2500" dirty="0">
                <a:solidFill>
                  <a:schemeClr val="bg1"/>
                </a:solidFill>
              </a:rPr>
              <a:t>, </a:t>
            </a:r>
            <a:r>
              <a:rPr lang="en-US" sz="2500" dirty="0" err="1">
                <a:solidFill>
                  <a:schemeClr val="bg1"/>
                </a:solidFill>
              </a:rPr>
              <a:t>reaksinya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efisien</a:t>
            </a:r>
            <a:r>
              <a:rPr lang="en-US" sz="2500" dirty="0">
                <a:solidFill>
                  <a:schemeClr val="bg1"/>
                </a:solidFill>
              </a:rPr>
              <a:t> (</a:t>
            </a:r>
            <a:r>
              <a:rPr lang="en-US" sz="2500" dirty="0" err="1">
                <a:solidFill>
                  <a:schemeClr val="bg1"/>
                </a:solidFill>
              </a:rPr>
              <a:t>membuat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produk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efektif</a:t>
            </a:r>
            <a:r>
              <a:rPr lang="en-US" sz="2500" dirty="0" smtClean="0">
                <a:solidFill>
                  <a:schemeClr val="bg1"/>
                </a:solidFill>
              </a:rPr>
              <a:t>)</a:t>
            </a:r>
          </a:p>
          <a:p>
            <a:endParaRPr lang="en-US" sz="25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 err="1">
                <a:solidFill>
                  <a:schemeClr val="bg1"/>
                </a:solidFill>
              </a:rPr>
              <a:t>Jika</a:t>
            </a:r>
            <a:r>
              <a:rPr lang="en-US" sz="2500" dirty="0">
                <a:solidFill>
                  <a:schemeClr val="bg1"/>
                </a:solidFill>
              </a:rPr>
              <a:t> K </a:t>
            </a:r>
            <a:r>
              <a:rPr lang="en-US" sz="2500" dirty="0" err="1">
                <a:solidFill>
                  <a:schemeClr val="bg1"/>
                </a:solidFill>
              </a:rPr>
              <a:t>kecil</a:t>
            </a:r>
            <a:r>
              <a:rPr lang="en-US" sz="2500" dirty="0">
                <a:solidFill>
                  <a:schemeClr val="bg1"/>
                </a:solidFill>
              </a:rPr>
              <a:t>, </a:t>
            </a:r>
            <a:r>
              <a:rPr lang="en-US" sz="2500" dirty="0" err="1">
                <a:solidFill>
                  <a:schemeClr val="bg1"/>
                </a:solidFill>
              </a:rPr>
              <a:t>reaksinya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tidak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efisien</a:t>
            </a:r>
            <a:r>
              <a:rPr lang="en-US" sz="2500" dirty="0">
                <a:solidFill>
                  <a:schemeClr val="bg1"/>
                </a:solidFill>
              </a:rPr>
              <a:t> (</a:t>
            </a:r>
            <a:r>
              <a:rPr lang="en-US" sz="2500" dirty="0" err="1">
                <a:solidFill>
                  <a:schemeClr val="bg1"/>
                </a:solidFill>
              </a:rPr>
              <a:t>menghasilkan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sedikit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produk</a:t>
            </a:r>
            <a:r>
              <a:rPr lang="en-US" sz="2500" dirty="0" smtClean="0">
                <a:solidFill>
                  <a:schemeClr val="bg1"/>
                </a:solidFill>
              </a:rPr>
              <a:t>)</a:t>
            </a:r>
          </a:p>
          <a:p>
            <a:endParaRPr lang="en-US" sz="25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 err="1" smtClean="0">
                <a:solidFill>
                  <a:schemeClr val="bg1"/>
                </a:solidFill>
              </a:rPr>
              <a:t>Jika</a:t>
            </a:r>
            <a:r>
              <a:rPr lang="en-US" dirty="0"/>
              <a:t> </a:t>
            </a:r>
            <a:r>
              <a:rPr lang="en-US" sz="2500" dirty="0">
                <a:solidFill>
                  <a:schemeClr val="bg1"/>
                </a:solidFill>
              </a:rPr>
              <a:t>10</a:t>
            </a:r>
            <a:r>
              <a:rPr lang="en-US" sz="2500" baseline="30000" dirty="0">
                <a:solidFill>
                  <a:schemeClr val="bg1"/>
                </a:solidFill>
              </a:rPr>
              <a:t>-3</a:t>
            </a:r>
            <a:r>
              <a:rPr lang="en-US" sz="2500" dirty="0">
                <a:solidFill>
                  <a:schemeClr val="bg1"/>
                </a:solidFill>
              </a:rPr>
              <a:t> &lt;K &lt;</a:t>
            </a:r>
            <a:r>
              <a:rPr lang="en-US" sz="2500" dirty="0" smtClean="0">
                <a:solidFill>
                  <a:schemeClr val="bg1"/>
                </a:solidFill>
              </a:rPr>
              <a:t>10</a:t>
            </a:r>
            <a:r>
              <a:rPr lang="en-US" sz="2500" baseline="30000" dirty="0" smtClean="0">
                <a:solidFill>
                  <a:schemeClr val="bg1"/>
                </a:solidFill>
              </a:rPr>
              <a:t>3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smtClean="0">
                <a:solidFill>
                  <a:schemeClr val="bg1"/>
                </a:solidFill>
              </a:rPr>
              <a:t>, </a:t>
            </a:r>
            <a:r>
              <a:rPr lang="en-US" sz="2500" dirty="0" err="1">
                <a:solidFill>
                  <a:schemeClr val="bg1"/>
                </a:solidFill>
              </a:rPr>
              <a:t>reaksi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memiliki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banyak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produk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dan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 smtClean="0">
                <a:solidFill>
                  <a:schemeClr val="bg1"/>
                </a:solidFill>
              </a:rPr>
              <a:t>ada</a:t>
            </a:r>
            <a:r>
              <a:rPr lang="en-US" sz="2500" dirty="0" smtClean="0">
                <a:solidFill>
                  <a:schemeClr val="bg1"/>
                </a:solidFill>
              </a:rPr>
              <a:t> </a:t>
            </a:r>
            <a:r>
              <a:rPr lang="en-US" sz="2500" dirty="0" err="1" smtClean="0">
                <a:solidFill>
                  <a:schemeClr val="bg1"/>
                </a:solidFill>
              </a:rPr>
              <a:t>reaktan</a:t>
            </a:r>
            <a:endParaRPr lang="en-US" sz="2500" dirty="0">
              <a:solidFill>
                <a:schemeClr val="bg1"/>
              </a:solidFill>
            </a:endParaRPr>
          </a:p>
          <a:p>
            <a:endParaRPr lang="en-US" sz="25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 err="1">
                <a:solidFill>
                  <a:schemeClr val="bg1"/>
                </a:solidFill>
              </a:rPr>
              <a:t>Pada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 smtClean="0">
                <a:solidFill>
                  <a:schemeClr val="bg1"/>
                </a:solidFill>
              </a:rPr>
              <a:t>kesetimbangan</a:t>
            </a:r>
            <a:r>
              <a:rPr lang="en-US" sz="2500" dirty="0" smtClean="0">
                <a:solidFill>
                  <a:schemeClr val="bg1"/>
                </a:solidFill>
              </a:rPr>
              <a:t>, </a:t>
            </a:r>
            <a:r>
              <a:rPr lang="en-US" sz="2500" dirty="0">
                <a:solidFill>
                  <a:schemeClr val="bg1"/>
                </a:solidFill>
              </a:rPr>
              <a:t>Q = K</a:t>
            </a: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570515" y="391886"/>
            <a:ext cx="5138056" cy="8128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500" b="1" dirty="0" err="1" smtClean="0"/>
              <a:t>Signifikansi</a:t>
            </a:r>
            <a:r>
              <a:rPr lang="en-US" sz="2500" b="1" dirty="0" smtClean="0"/>
              <a:t> </a:t>
            </a:r>
            <a:r>
              <a:rPr lang="en-US" sz="2500" b="1" dirty="0" err="1" smtClean="0"/>
              <a:t>nilai</a:t>
            </a:r>
            <a:r>
              <a:rPr lang="en-US" sz="2500" b="1" dirty="0" smtClean="0"/>
              <a:t> K</a:t>
            </a:r>
            <a:endParaRPr lang="en-US" sz="2500" b="1" dirty="0"/>
          </a:p>
        </p:txBody>
      </p:sp>
    </p:spTree>
    <p:extLst>
      <p:ext uri="{BB962C8B-B14F-4D97-AF65-F5344CB8AC3E}">
        <p14:creationId xmlns:p14="http://schemas.microsoft.com/office/powerpoint/2010/main" val="1808011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215900" h="1206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6" name="TextBox 15"/>
          <p:cNvSpPr txBox="1"/>
          <p:nvPr/>
        </p:nvSpPr>
        <p:spPr>
          <a:xfrm>
            <a:off x="508001" y="1640834"/>
            <a:ext cx="10682514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 err="1">
                <a:solidFill>
                  <a:schemeClr val="bg1"/>
                </a:solidFill>
              </a:rPr>
              <a:t>Reaksi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endotermik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meningkatkan</a:t>
            </a:r>
            <a:r>
              <a:rPr lang="en-US" sz="2500" dirty="0">
                <a:solidFill>
                  <a:schemeClr val="bg1"/>
                </a:solidFill>
              </a:rPr>
              <a:t> K </a:t>
            </a:r>
            <a:r>
              <a:rPr lang="en-US" sz="2500" dirty="0" err="1">
                <a:solidFill>
                  <a:schemeClr val="bg1"/>
                </a:solidFill>
              </a:rPr>
              <a:t>dengan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meningkatnya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 smtClean="0">
                <a:solidFill>
                  <a:schemeClr val="bg1"/>
                </a:solidFill>
              </a:rPr>
              <a:t>suhu</a:t>
            </a:r>
            <a:endParaRPr lang="en-US" sz="2500" dirty="0" smtClean="0">
              <a:solidFill>
                <a:schemeClr val="bg1"/>
              </a:solidFill>
            </a:endParaRPr>
          </a:p>
          <a:p>
            <a:endParaRPr lang="en-US" sz="25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 err="1">
                <a:solidFill>
                  <a:schemeClr val="bg1"/>
                </a:solidFill>
              </a:rPr>
              <a:t>Reaksi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eksotermik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menurunkan</a:t>
            </a:r>
            <a:r>
              <a:rPr lang="en-US" sz="2500" dirty="0">
                <a:solidFill>
                  <a:schemeClr val="bg1"/>
                </a:solidFill>
              </a:rPr>
              <a:t> K </a:t>
            </a:r>
            <a:r>
              <a:rPr lang="en-US" sz="2500" dirty="0" err="1">
                <a:solidFill>
                  <a:schemeClr val="bg1"/>
                </a:solidFill>
              </a:rPr>
              <a:t>dengan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meningkatnya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 smtClean="0">
                <a:solidFill>
                  <a:schemeClr val="bg1"/>
                </a:solidFill>
              </a:rPr>
              <a:t>suhu</a:t>
            </a:r>
            <a:endParaRPr lang="en-US" sz="2500" dirty="0" smtClean="0">
              <a:solidFill>
                <a:schemeClr val="bg1"/>
              </a:solidFill>
            </a:endParaRPr>
          </a:p>
          <a:p>
            <a:endParaRPr lang="en-US" sz="25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 err="1">
                <a:solidFill>
                  <a:schemeClr val="bg1"/>
                </a:solidFill>
              </a:rPr>
              <a:t>Pergeseran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efek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dapat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diprediksi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menggunakan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panas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sebagai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variabel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dalam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smtClean="0">
                <a:solidFill>
                  <a:schemeClr val="bg1"/>
                </a:solidFill>
              </a:rPr>
              <a:t>hokum </a:t>
            </a:r>
            <a:r>
              <a:rPr lang="en-US" sz="2500" dirty="0" err="1" smtClean="0">
                <a:solidFill>
                  <a:schemeClr val="bg1"/>
                </a:solidFill>
              </a:rPr>
              <a:t>aksi</a:t>
            </a:r>
            <a:r>
              <a:rPr lang="en-US" sz="2500" dirty="0" smtClean="0">
                <a:solidFill>
                  <a:schemeClr val="bg1"/>
                </a:solidFill>
              </a:rPr>
              <a:t> </a:t>
            </a:r>
            <a:r>
              <a:rPr lang="en-US" sz="2500" dirty="0" err="1" smtClean="0">
                <a:solidFill>
                  <a:schemeClr val="bg1"/>
                </a:solidFill>
              </a:rPr>
              <a:t>massa</a:t>
            </a:r>
            <a:endParaRPr lang="en-US" sz="2500" dirty="0" smtClean="0">
              <a:solidFill>
                <a:schemeClr val="bg1"/>
              </a:solidFill>
            </a:endParaRPr>
          </a:p>
          <a:p>
            <a:endParaRPr lang="en-US" sz="2500" dirty="0" smtClean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570515" y="391886"/>
            <a:ext cx="5138056" cy="8128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500" b="1" dirty="0" err="1" smtClean="0"/>
              <a:t>nilai</a:t>
            </a:r>
            <a:r>
              <a:rPr lang="en-US" sz="2500" b="1" dirty="0" smtClean="0"/>
              <a:t> K </a:t>
            </a:r>
            <a:r>
              <a:rPr lang="en-US" sz="2500" b="1" dirty="0" err="1" smtClean="0"/>
              <a:t>dipengaruhi</a:t>
            </a:r>
            <a:r>
              <a:rPr lang="en-US" sz="2500" b="1" dirty="0" smtClean="0"/>
              <a:t> </a:t>
            </a:r>
            <a:r>
              <a:rPr lang="en-US" sz="2500" b="1" dirty="0" err="1" smtClean="0"/>
              <a:t>oleh</a:t>
            </a:r>
            <a:r>
              <a:rPr lang="en-US" sz="2500" b="1" dirty="0" smtClean="0"/>
              <a:t> </a:t>
            </a:r>
            <a:r>
              <a:rPr lang="en-US" sz="2500" b="1" dirty="0" err="1" smtClean="0"/>
              <a:t>suhu</a:t>
            </a:r>
            <a:endParaRPr lang="en-US" sz="2500" b="1" dirty="0"/>
          </a:p>
        </p:txBody>
      </p:sp>
    </p:spTree>
    <p:extLst>
      <p:ext uri="{BB962C8B-B14F-4D97-AF65-F5344CB8AC3E}">
        <p14:creationId xmlns:p14="http://schemas.microsoft.com/office/powerpoint/2010/main" val="4036114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215900" h="1206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6" name="TextBox 15"/>
          <p:cNvSpPr txBox="1"/>
          <p:nvPr/>
        </p:nvSpPr>
        <p:spPr>
          <a:xfrm>
            <a:off x="508001" y="1640834"/>
            <a:ext cx="10682514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 err="1">
                <a:solidFill>
                  <a:schemeClr val="bg1"/>
                </a:solidFill>
              </a:rPr>
              <a:t>Prinsip</a:t>
            </a:r>
            <a:r>
              <a:rPr lang="en-US" sz="2500" dirty="0">
                <a:solidFill>
                  <a:schemeClr val="bg1"/>
                </a:solidFill>
              </a:rPr>
              <a:t> Le </a:t>
            </a:r>
            <a:r>
              <a:rPr lang="en-US" sz="2500" dirty="0" err="1">
                <a:solidFill>
                  <a:schemeClr val="bg1"/>
                </a:solidFill>
              </a:rPr>
              <a:t>Châtelier</a:t>
            </a:r>
            <a:r>
              <a:rPr lang="en-US" sz="2500" dirty="0">
                <a:solidFill>
                  <a:schemeClr val="bg1"/>
                </a:solidFill>
              </a:rPr>
              <a:t> - </a:t>
            </a:r>
            <a:r>
              <a:rPr lang="en-US" sz="2500" dirty="0" err="1">
                <a:solidFill>
                  <a:schemeClr val="bg1"/>
                </a:solidFill>
              </a:rPr>
              <a:t>sistem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pada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kesetimbangan</a:t>
            </a:r>
            <a:r>
              <a:rPr lang="en-US" sz="2500" dirty="0">
                <a:solidFill>
                  <a:schemeClr val="bg1"/>
                </a:solidFill>
              </a:rPr>
              <a:t> (Q = K) </a:t>
            </a:r>
            <a:r>
              <a:rPr lang="en-US" sz="2500" dirty="0" err="1">
                <a:solidFill>
                  <a:schemeClr val="bg1"/>
                </a:solidFill>
              </a:rPr>
              <a:t>ketika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 smtClean="0">
                <a:solidFill>
                  <a:schemeClr val="bg1"/>
                </a:solidFill>
              </a:rPr>
              <a:t>ada</a:t>
            </a:r>
            <a:r>
              <a:rPr lang="en-US" sz="2500" dirty="0" smtClean="0">
                <a:solidFill>
                  <a:schemeClr val="bg1"/>
                </a:solidFill>
              </a:rPr>
              <a:t> </a:t>
            </a:r>
            <a:r>
              <a:rPr lang="en-US" sz="2500" dirty="0" err="1" smtClean="0">
                <a:solidFill>
                  <a:schemeClr val="bg1"/>
                </a:solidFill>
              </a:rPr>
              <a:t>gangguan</a:t>
            </a:r>
            <a:r>
              <a:rPr lang="en-US" sz="2500" dirty="0" smtClean="0">
                <a:solidFill>
                  <a:schemeClr val="bg1"/>
                </a:solidFill>
              </a:rPr>
              <a:t> yang </a:t>
            </a:r>
            <a:r>
              <a:rPr lang="en-US" sz="2500" dirty="0" err="1">
                <a:solidFill>
                  <a:schemeClr val="bg1"/>
                </a:solidFill>
              </a:rPr>
              <a:t>menyebabkan</a:t>
            </a:r>
            <a:r>
              <a:rPr lang="en-US" sz="2500" dirty="0">
                <a:solidFill>
                  <a:schemeClr val="bg1"/>
                </a:solidFill>
              </a:rPr>
              <a:t> (Q ≠ K) </a:t>
            </a:r>
            <a:r>
              <a:rPr lang="en-US" sz="2500" dirty="0" err="1" smtClean="0">
                <a:solidFill>
                  <a:schemeClr val="bg1"/>
                </a:solidFill>
              </a:rPr>
              <a:t>maka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smtClean="0">
                <a:solidFill>
                  <a:schemeClr val="bg1"/>
                </a:solidFill>
              </a:rPr>
              <a:t>:</a:t>
            </a:r>
            <a:endParaRPr lang="en-US" sz="25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>
                <a:solidFill>
                  <a:schemeClr val="bg1"/>
                </a:solidFill>
              </a:rPr>
              <a:t>A "</a:t>
            </a:r>
            <a:r>
              <a:rPr lang="en-US" sz="2500" dirty="0" err="1">
                <a:solidFill>
                  <a:schemeClr val="bg1"/>
                </a:solidFill>
              </a:rPr>
              <a:t>bergeser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ke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kanan</a:t>
            </a:r>
            <a:r>
              <a:rPr lang="en-US" sz="2500" dirty="0">
                <a:solidFill>
                  <a:schemeClr val="bg1"/>
                </a:solidFill>
              </a:rPr>
              <a:t>" </a:t>
            </a:r>
            <a:r>
              <a:rPr lang="en-US" sz="2500" dirty="0" err="1">
                <a:solidFill>
                  <a:schemeClr val="bg1"/>
                </a:solidFill>
              </a:rPr>
              <a:t>adalah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ketika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reaksi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 smtClean="0">
                <a:solidFill>
                  <a:schemeClr val="bg1"/>
                </a:solidFill>
              </a:rPr>
              <a:t>searah</a:t>
            </a:r>
            <a:r>
              <a:rPr lang="en-US" sz="2500" dirty="0" smtClean="0">
                <a:solidFill>
                  <a:schemeClr val="bg1"/>
                </a:solidFill>
              </a:rPr>
              <a:t> yang </a:t>
            </a:r>
            <a:r>
              <a:rPr lang="en-US" sz="2500" dirty="0" err="1">
                <a:solidFill>
                  <a:schemeClr val="bg1"/>
                </a:solidFill>
              </a:rPr>
              <a:t>dominan</a:t>
            </a:r>
            <a:r>
              <a:rPr lang="en-US" sz="2500" dirty="0">
                <a:solidFill>
                  <a:schemeClr val="bg1"/>
                </a:solidFill>
              </a:rPr>
              <a:t> (Q &lt;K)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>
                <a:solidFill>
                  <a:schemeClr val="bg1"/>
                </a:solidFill>
              </a:rPr>
              <a:t>A "</a:t>
            </a:r>
            <a:r>
              <a:rPr lang="en-US" sz="2500" dirty="0" err="1">
                <a:solidFill>
                  <a:schemeClr val="bg1"/>
                </a:solidFill>
              </a:rPr>
              <a:t>bergeser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ke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kiri</a:t>
            </a:r>
            <a:r>
              <a:rPr lang="en-US" sz="2500" dirty="0">
                <a:solidFill>
                  <a:schemeClr val="bg1"/>
                </a:solidFill>
              </a:rPr>
              <a:t>" </a:t>
            </a:r>
            <a:r>
              <a:rPr lang="en-US" sz="2500" dirty="0" err="1">
                <a:solidFill>
                  <a:schemeClr val="bg1"/>
                </a:solidFill>
              </a:rPr>
              <a:t>adalah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ketika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arah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 smtClean="0">
                <a:solidFill>
                  <a:schemeClr val="bg1"/>
                </a:solidFill>
              </a:rPr>
              <a:t>berlawanan</a:t>
            </a:r>
            <a:r>
              <a:rPr lang="en-US" sz="2500" dirty="0" smtClean="0">
                <a:solidFill>
                  <a:schemeClr val="bg1"/>
                </a:solidFill>
              </a:rPr>
              <a:t> yang </a:t>
            </a:r>
            <a:r>
              <a:rPr lang="en-US" sz="2500" dirty="0" err="1">
                <a:solidFill>
                  <a:schemeClr val="bg1"/>
                </a:solidFill>
              </a:rPr>
              <a:t>dominan</a:t>
            </a:r>
            <a:r>
              <a:rPr lang="en-US" sz="2500" dirty="0">
                <a:solidFill>
                  <a:schemeClr val="bg1"/>
                </a:solidFill>
              </a:rPr>
              <a:t> (Q&gt; K)</a:t>
            </a: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570514" y="391886"/>
            <a:ext cx="6594565" cy="8128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b-NO" altLang="en-US" sz="2800" dirty="0" smtClean="0"/>
              <a:t>Arah Kesetimbangan</a:t>
            </a:r>
            <a:endParaRPr lang="en-US" sz="2500" dirty="0"/>
          </a:p>
        </p:txBody>
      </p:sp>
    </p:spTree>
    <p:extLst>
      <p:ext uri="{BB962C8B-B14F-4D97-AF65-F5344CB8AC3E}">
        <p14:creationId xmlns:p14="http://schemas.microsoft.com/office/powerpoint/2010/main" val="3686494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215900" h="1206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6" name="TextBox 15"/>
          <p:cNvSpPr txBox="1"/>
          <p:nvPr/>
        </p:nvSpPr>
        <p:spPr>
          <a:xfrm>
            <a:off x="508001" y="1640834"/>
            <a:ext cx="1068251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 err="1" smtClean="0">
                <a:solidFill>
                  <a:schemeClr val="bg1"/>
                </a:solidFill>
              </a:rPr>
              <a:t>Penulisan</a:t>
            </a:r>
            <a:r>
              <a:rPr lang="en-US" sz="2500" dirty="0" smtClean="0">
                <a:solidFill>
                  <a:schemeClr val="bg1"/>
                </a:solidFill>
              </a:rPr>
              <a:t> </a:t>
            </a:r>
            <a:r>
              <a:rPr lang="en-US" sz="2500" dirty="0" err="1" smtClean="0">
                <a:solidFill>
                  <a:schemeClr val="bg1"/>
                </a:solidFill>
              </a:rPr>
              <a:t>hukum</a:t>
            </a:r>
            <a:r>
              <a:rPr lang="en-US" sz="2500" dirty="0" smtClean="0">
                <a:solidFill>
                  <a:schemeClr val="bg1"/>
                </a:solidFill>
              </a:rPr>
              <a:t> </a:t>
            </a:r>
            <a:r>
              <a:rPr lang="en-US" sz="2500" dirty="0" err="1" smtClean="0">
                <a:solidFill>
                  <a:schemeClr val="bg1"/>
                </a:solidFill>
              </a:rPr>
              <a:t>aksi</a:t>
            </a:r>
            <a:r>
              <a:rPr lang="en-US" sz="2500" dirty="0" smtClean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massa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untuk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 smtClean="0">
                <a:solidFill>
                  <a:schemeClr val="bg1"/>
                </a:solidFill>
              </a:rPr>
              <a:t>reaksi</a:t>
            </a:r>
            <a:r>
              <a:rPr lang="en-US" sz="2500" dirty="0" smtClean="0">
                <a:solidFill>
                  <a:schemeClr val="bg1"/>
                </a:solidFill>
              </a:rPr>
              <a:t> :</a:t>
            </a:r>
            <a:endParaRPr lang="en-US" sz="25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 err="1">
                <a:solidFill>
                  <a:schemeClr val="bg1"/>
                </a:solidFill>
              </a:rPr>
              <a:t>Periksa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hubungan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antara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konsentrasi</a:t>
            </a:r>
            <a:r>
              <a:rPr lang="en-US" sz="2500" dirty="0">
                <a:solidFill>
                  <a:schemeClr val="bg1"/>
                </a:solidFill>
              </a:rPr>
              <a:t> yang </a:t>
            </a:r>
            <a:r>
              <a:rPr lang="en-US" sz="2500" dirty="0" err="1">
                <a:solidFill>
                  <a:schemeClr val="bg1"/>
                </a:solidFill>
              </a:rPr>
              <a:t>terpengaruh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dan</a:t>
            </a:r>
            <a:r>
              <a:rPr lang="en-US" sz="2500" dirty="0">
                <a:solidFill>
                  <a:schemeClr val="bg1"/>
                </a:solidFill>
              </a:rPr>
              <a:t> Q (</a:t>
            </a:r>
            <a:r>
              <a:rPr lang="en-US" sz="2500" dirty="0" err="1">
                <a:solidFill>
                  <a:schemeClr val="bg1"/>
                </a:solidFill>
              </a:rPr>
              <a:t>langsung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atau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tidak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langsung</a:t>
            </a:r>
            <a:r>
              <a:rPr lang="en-US" sz="2500" dirty="0">
                <a:solidFill>
                  <a:schemeClr val="bg1"/>
                </a:solidFill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 err="1">
                <a:solidFill>
                  <a:schemeClr val="bg1"/>
                </a:solidFill>
              </a:rPr>
              <a:t>Bandingkan</a:t>
            </a:r>
            <a:r>
              <a:rPr lang="en-US" sz="2500" dirty="0">
                <a:solidFill>
                  <a:schemeClr val="bg1"/>
                </a:solidFill>
              </a:rPr>
              <a:t> Q </a:t>
            </a:r>
            <a:r>
              <a:rPr lang="en-US" sz="2500" dirty="0" err="1">
                <a:solidFill>
                  <a:schemeClr val="bg1"/>
                </a:solidFill>
              </a:rPr>
              <a:t>ke</a:t>
            </a:r>
            <a:r>
              <a:rPr lang="en-US" sz="2500" dirty="0">
                <a:solidFill>
                  <a:schemeClr val="bg1"/>
                </a:solidFill>
              </a:rPr>
              <a:t> 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 err="1">
                <a:solidFill>
                  <a:schemeClr val="bg1"/>
                </a:solidFill>
              </a:rPr>
              <a:t>Jika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perubahan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itu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menyebabkan</a:t>
            </a:r>
            <a:r>
              <a:rPr lang="en-US" sz="2500" dirty="0">
                <a:solidFill>
                  <a:schemeClr val="bg1"/>
                </a:solidFill>
              </a:rPr>
              <a:t> Q&gt; K, </a:t>
            </a:r>
            <a:r>
              <a:rPr lang="en-US" sz="2500" dirty="0" err="1">
                <a:solidFill>
                  <a:schemeClr val="bg1"/>
                </a:solidFill>
              </a:rPr>
              <a:t>reaksi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bergeser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ke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kiri</a:t>
            </a:r>
            <a:endParaRPr lang="en-US" sz="25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 err="1">
                <a:solidFill>
                  <a:schemeClr val="bg1"/>
                </a:solidFill>
              </a:rPr>
              <a:t>Jika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perubahan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itu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menyebabkan</a:t>
            </a:r>
            <a:r>
              <a:rPr lang="en-US" sz="2500" dirty="0">
                <a:solidFill>
                  <a:schemeClr val="bg1"/>
                </a:solidFill>
              </a:rPr>
              <a:t> Q &lt;K, </a:t>
            </a:r>
            <a:r>
              <a:rPr lang="en-US" sz="2500" dirty="0" err="1">
                <a:solidFill>
                  <a:schemeClr val="bg1"/>
                </a:solidFill>
              </a:rPr>
              <a:t>reaksi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bergeser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ke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kanan</a:t>
            </a:r>
            <a:endParaRPr lang="en-US" sz="25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 err="1">
                <a:solidFill>
                  <a:schemeClr val="bg1"/>
                </a:solidFill>
              </a:rPr>
              <a:t>Jika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perubahan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tidak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berpengaruh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pada</a:t>
            </a:r>
            <a:r>
              <a:rPr lang="en-US" sz="2500" dirty="0">
                <a:solidFill>
                  <a:schemeClr val="bg1"/>
                </a:solidFill>
              </a:rPr>
              <a:t> Q - </a:t>
            </a:r>
            <a:r>
              <a:rPr lang="en-US" sz="2500" dirty="0" err="1">
                <a:solidFill>
                  <a:schemeClr val="bg1"/>
                </a:solidFill>
              </a:rPr>
              <a:t>tidak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ada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pergeseran</a:t>
            </a:r>
            <a:r>
              <a:rPr lang="en-US" sz="2500" dirty="0">
                <a:solidFill>
                  <a:schemeClr val="bg1"/>
                </a:solidFill>
              </a:rPr>
              <a:t> yang </a:t>
            </a:r>
            <a:r>
              <a:rPr lang="en-US" sz="2500" dirty="0" err="1">
                <a:solidFill>
                  <a:schemeClr val="bg1"/>
                </a:solidFill>
              </a:rPr>
              <a:t>diharapkan</a:t>
            </a: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048000" y="414017"/>
            <a:ext cx="6594565" cy="8128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b-NO" altLang="en-US" sz="2800" b="1" dirty="0"/>
              <a:t>Pendekatan </a:t>
            </a:r>
            <a:r>
              <a:rPr lang="nb-NO" altLang="en-US" sz="2800" b="1" dirty="0" smtClean="0"/>
              <a:t>Prinsip </a:t>
            </a:r>
            <a:r>
              <a:rPr lang="nb-NO" altLang="en-US" sz="2800" b="1" dirty="0"/>
              <a:t>Le Châtelier</a:t>
            </a:r>
            <a:endParaRPr lang="en-US" sz="2500" b="1" dirty="0"/>
          </a:p>
        </p:txBody>
      </p:sp>
    </p:spTree>
    <p:extLst>
      <p:ext uri="{BB962C8B-B14F-4D97-AF65-F5344CB8AC3E}">
        <p14:creationId xmlns:p14="http://schemas.microsoft.com/office/powerpoint/2010/main" val="2884569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215900" h="1206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6" name="TextBox 15"/>
          <p:cNvSpPr txBox="1"/>
          <p:nvPr/>
        </p:nvSpPr>
        <p:spPr>
          <a:xfrm>
            <a:off x="508001" y="1640834"/>
            <a:ext cx="1068251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 err="1">
                <a:solidFill>
                  <a:schemeClr val="bg1"/>
                </a:solidFill>
              </a:rPr>
              <a:t>Konsentrasi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mempengaruhi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nilai</a:t>
            </a:r>
            <a:r>
              <a:rPr lang="en-US" sz="2500" dirty="0">
                <a:solidFill>
                  <a:schemeClr val="bg1"/>
                </a:solidFill>
              </a:rPr>
              <a:t> Q, </a:t>
            </a:r>
            <a:r>
              <a:rPr lang="en-US" sz="2500" dirty="0" err="1">
                <a:solidFill>
                  <a:schemeClr val="bg1"/>
                </a:solidFill>
              </a:rPr>
              <a:t>dan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membantu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memprediksi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perkembangan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reaksi</a:t>
            </a:r>
            <a:endParaRPr lang="en-US" sz="25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 err="1">
                <a:solidFill>
                  <a:schemeClr val="bg1"/>
                </a:solidFill>
              </a:rPr>
              <a:t>Tekanan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dan</a:t>
            </a:r>
            <a:r>
              <a:rPr lang="en-US" sz="2500" dirty="0">
                <a:solidFill>
                  <a:schemeClr val="bg1"/>
                </a:solidFill>
              </a:rPr>
              <a:t> volume </a:t>
            </a:r>
            <a:r>
              <a:rPr lang="en-US" sz="2500" dirty="0" smtClean="0">
                <a:solidFill>
                  <a:schemeClr val="bg1"/>
                </a:solidFill>
              </a:rPr>
              <a:t>gas </a:t>
            </a:r>
            <a:r>
              <a:rPr lang="en-US" sz="2500" dirty="0" err="1" smtClean="0">
                <a:solidFill>
                  <a:schemeClr val="bg1"/>
                </a:solidFill>
              </a:rPr>
              <a:t>akan</a:t>
            </a:r>
            <a:r>
              <a:rPr lang="en-US" sz="2500" dirty="0" smtClean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mempengaruhi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nilai</a:t>
            </a:r>
            <a:r>
              <a:rPr lang="en-US" sz="2500" dirty="0">
                <a:solidFill>
                  <a:schemeClr val="bg1"/>
                </a:solidFill>
              </a:rPr>
              <a:t> Q </a:t>
            </a:r>
            <a:r>
              <a:rPr lang="en-US" sz="2500" dirty="0" err="1">
                <a:solidFill>
                  <a:schemeClr val="bg1"/>
                </a:solidFill>
              </a:rPr>
              <a:t>dan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 smtClean="0">
                <a:solidFill>
                  <a:schemeClr val="bg1"/>
                </a:solidFill>
              </a:rPr>
              <a:t>memprediksi</a:t>
            </a:r>
            <a:r>
              <a:rPr lang="en-US" sz="2500" dirty="0" smtClean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reaksi</a:t>
            </a:r>
            <a:endParaRPr lang="en-US" sz="25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>
                <a:solidFill>
                  <a:schemeClr val="bg1"/>
                </a:solidFill>
              </a:rPr>
              <a:t>P =</a:t>
            </a:r>
            <a:r>
              <a:rPr lang="en-US" sz="2500" dirty="0" smtClean="0">
                <a:solidFill>
                  <a:schemeClr val="bg1"/>
                </a:solidFill>
              </a:rPr>
              <a:t> </a:t>
            </a:r>
            <a:r>
              <a:rPr lang="en-US" sz="2500" dirty="0">
                <a:solidFill>
                  <a:schemeClr val="bg1"/>
                </a:solidFill>
              </a:rPr>
              <a:t>n / V, </a:t>
            </a:r>
            <a:r>
              <a:rPr lang="en-US" sz="2500" dirty="0" err="1">
                <a:solidFill>
                  <a:schemeClr val="bg1"/>
                </a:solidFill>
              </a:rPr>
              <a:t>maka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 smtClean="0">
                <a:solidFill>
                  <a:schemeClr val="bg1"/>
                </a:solidFill>
              </a:rPr>
              <a:t>adanya</a:t>
            </a:r>
            <a:r>
              <a:rPr lang="en-US" sz="2500" dirty="0" smtClean="0">
                <a:solidFill>
                  <a:schemeClr val="bg1"/>
                </a:solidFill>
              </a:rPr>
              <a:t> </a:t>
            </a:r>
            <a:r>
              <a:rPr lang="en-US" sz="2500" dirty="0" err="1" smtClean="0">
                <a:solidFill>
                  <a:schemeClr val="bg1"/>
                </a:solidFill>
              </a:rPr>
              <a:t>peningkatan</a:t>
            </a:r>
            <a:r>
              <a:rPr lang="en-US" sz="2500" dirty="0" smtClean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tekanan</a:t>
            </a:r>
            <a:r>
              <a:rPr lang="en-US" sz="2500" dirty="0">
                <a:solidFill>
                  <a:schemeClr val="bg1"/>
                </a:solidFill>
              </a:rPr>
              <a:t> gas </a:t>
            </a:r>
            <a:r>
              <a:rPr lang="en-US" sz="2500" dirty="0" err="1" smtClean="0">
                <a:solidFill>
                  <a:schemeClr val="bg1"/>
                </a:solidFill>
              </a:rPr>
              <a:t>dan</a:t>
            </a:r>
            <a:r>
              <a:rPr lang="en-US" sz="2500" dirty="0" smtClean="0">
                <a:solidFill>
                  <a:schemeClr val="bg1"/>
                </a:solidFill>
              </a:rPr>
              <a:t> </a:t>
            </a:r>
            <a:r>
              <a:rPr lang="en-US" sz="2500" dirty="0" err="1" smtClean="0">
                <a:solidFill>
                  <a:schemeClr val="bg1"/>
                </a:solidFill>
              </a:rPr>
              <a:t>meningkatkan</a:t>
            </a:r>
            <a:r>
              <a:rPr lang="en-US" sz="2500" dirty="0" smtClean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molaritas</a:t>
            </a:r>
            <a:endParaRPr lang="en-US" sz="25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>
                <a:solidFill>
                  <a:schemeClr val="bg1"/>
                </a:solidFill>
              </a:rPr>
              <a:t>M = n / V, </a:t>
            </a:r>
            <a:r>
              <a:rPr lang="en-US" sz="2500" dirty="0" err="1">
                <a:solidFill>
                  <a:schemeClr val="bg1"/>
                </a:solidFill>
              </a:rPr>
              <a:t>maka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 smtClean="0">
                <a:solidFill>
                  <a:schemeClr val="bg1"/>
                </a:solidFill>
              </a:rPr>
              <a:t>adanya</a:t>
            </a:r>
            <a:r>
              <a:rPr lang="en-US" sz="2500" dirty="0" smtClean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p</a:t>
            </a:r>
            <a:r>
              <a:rPr lang="en-US" sz="2500" dirty="0" err="1" smtClean="0">
                <a:solidFill>
                  <a:schemeClr val="bg1"/>
                </a:solidFill>
              </a:rPr>
              <a:t>eningkatkan</a:t>
            </a:r>
            <a:r>
              <a:rPr lang="en-US" sz="2500" dirty="0" smtClean="0">
                <a:solidFill>
                  <a:schemeClr val="bg1"/>
                </a:solidFill>
              </a:rPr>
              <a:t> </a:t>
            </a:r>
            <a:r>
              <a:rPr lang="en-US" sz="2500" dirty="0">
                <a:solidFill>
                  <a:schemeClr val="bg1"/>
                </a:solidFill>
              </a:rPr>
              <a:t>volume </a:t>
            </a:r>
            <a:r>
              <a:rPr lang="en-US" sz="2500" dirty="0" err="1" smtClean="0">
                <a:solidFill>
                  <a:schemeClr val="bg1"/>
                </a:solidFill>
              </a:rPr>
              <a:t>dan</a:t>
            </a:r>
            <a:r>
              <a:rPr lang="en-US" sz="2500" dirty="0" smtClean="0">
                <a:solidFill>
                  <a:schemeClr val="bg1"/>
                </a:solidFill>
              </a:rPr>
              <a:t> </a:t>
            </a:r>
            <a:r>
              <a:rPr lang="en-US" sz="2500" dirty="0" err="1" smtClean="0">
                <a:solidFill>
                  <a:schemeClr val="bg1"/>
                </a:solidFill>
              </a:rPr>
              <a:t>menurunkan</a:t>
            </a:r>
            <a:r>
              <a:rPr lang="en-US" sz="2500" dirty="0" smtClean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molaritas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smtClean="0">
                <a:solidFill>
                  <a:schemeClr val="bg1"/>
                </a:solidFill>
              </a:rPr>
              <a:t>gas</a:t>
            </a:r>
            <a:endParaRPr lang="en-US" sz="2500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798717" y="414017"/>
            <a:ext cx="6594565" cy="8128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b-NO" altLang="en-US" sz="2800" b="1" dirty="0" smtClean="0"/>
              <a:t>Faktor yang mempengaruhi awal kuantitas pada kesetimbangan</a:t>
            </a:r>
            <a:endParaRPr lang="en-US" sz="2500" b="1" dirty="0"/>
          </a:p>
        </p:txBody>
      </p:sp>
    </p:spTree>
    <p:extLst>
      <p:ext uri="{BB962C8B-B14F-4D97-AF65-F5344CB8AC3E}">
        <p14:creationId xmlns:p14="http://schemas.microsoft.com/office/powerpoint/2010/main" val="3779365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4" name="Rectangle 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scene3d>
              <a:camera prst="orthographicFront"/>
              <a:lightRig rig="threePt" dir="t"/>
            </a:scene3d>
            <a:sp3d>
              <a:bevelT w="215900" h="1206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570515" y="391886"/>
              <a:ext cx="4557486" cy="8128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500" dirty="0" err="1" smtClean="0"/>
                <a:t>Kesetimbangan</a:t>
              </a:r>
              <a:endParaRPr lang="en-US" sz="25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98286" y="1395304"/>
              <a:ext cx="1037771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2000" dirty="0" err="1" smtClean="0">
                  <a:solidFill>
                    <a:schemeClr val="bg1"/>
                  </a:solidFill>
                </a:rPr>
                <a:t>Prosesnya</a:t>
              </a:r>
              <a:r>
                <a:rPr lang="en-US" sz="2000" dirty="0" smtClean="0">
                  <a:solidFill>
                    <a:schemeClr val="bg1"/>
                  </a:solidFill>
                </a:rPr>
                <a:t> </a:t>
              </a:r>
              <a:r>
                <a:rPr lang="en-US" sz="2000" dirty="0" err="1" smtClean="0">
                  <a:solidFill>
                    <a:schemeClr val="bg1"/>
                  </a:solidFill>
                </a:rPr>
                <a:t>terus</a:t>
              </a:r>
              <a:r>
                <a:rPr lang="en-US" sz="2000" dirty="0" smtClean="0">
                  <a:solidFill>
                    <a:schemeClr val="bg1"/>
                  </a:solidFill>
                </a:rPr>
                <a:t> </a:t>
              </a:r>
              <a:r>
                <a:rPr lang="en-US" sz="2000" dirty="0" err="1" smtClean="0">
                  <a:solidFill>
                    <a:schemeClr val="bg1"/>
                  </a:solidFill>
                </a:rPr>
                <a:t>terjadi</a:t>
              </a:r>
              <a:r>
                <a:rPr lang="en-US" sz="2000" dirty="0" smtClean="0">
                  <a:solidFill>
                    <a:schemeClr val="bg1"/>
                  </a:solidFill>
                </a:rPr>
                <a:t>, </a:t>
              </a:r>
              <a:r>
                <a:rPr lang="en-US" sz="2000" dirty="0" err="1" smtClean="0">
                  <a:solidFill>
                    <a:schemeClr val="bg1"/>
                  </a:solidFill>
                </a:rPr>
                <a:t>tetapi</a:t>
              </a:r>
              <a:r>
                <a:rPr lang="en-US" sz="2000" dirty="0" smtClean="0">
                  <a:solidFill>
                    <a:schemeClr val="bg1"/>
                  </a:solidFill>
                </a:rPr>
                <a:t> </a:t>
              </a:r>
              <a:r>
                <a:rPr lang="en-US" sz="2000" dirty="0" err="1" smtClean="0">
                  <a:solidFill>
                    <a:schemeClr val="bg1"/>
                  </a:solidFill>
                </a:rPr>
                <a:t>jumlah</a:t>
              </a:r>
              <a:r>
                <a:rPr lang="en-US" sz="2000" dirty="0" smtClean="0">
                  <a:solidFill>
                    <a:schemeClr val="bg1"/>
                  </a:solidFill>
                </a:rPr>
                <a:t> yang </a:t>
              </a:r>
              <a:r>
                <a:rPr lang="en-US" sz="2000" dirty="0" err="1" smtClean="0">
                  <a:solidFill>
                    <a:schemeClr val="bg1"/>
                  </a:solidFill>
                </a:rPr>
                <a:t>ada</a:t>
              </a:r>
              <a:r>
                <a:rPr lang="en-US" sz="2000" dirty="0" smtClean="0">
                  <a:solidFill>
                    <a:schemeClr val="bg1"/>
                  </a:solidFill>
                </a:rPr>
                <a:t> </a:t>
              </a:r>
              <a:r>
                <a:rPr lang="en-US" sz="2000" dirty="0" err="1" smtClean="0">
                  <a:solidFill>
                    <a:schemeClr val="bg1"/>
                  </a:solidFill>
                </a:rPr>
                <a:t>tidak</a:t>
              </a:r>
              <a:r>
                <a:rPr lang="en-US" sz="2000" dirty="0" smtClean="0">
                  <a:solidFill>
                    <a:schemeClr val="bg1"/>
                  </a:solidFill>
                </a:rPr>
                <a:t> </a:t>
              </a:r>
              <a:r>
                <a:rPr lang="en-US" sz="2000" dirty="0" err="1" smtClean="0">
                  <a:solidFill>
                    <a:schemeClr val="bg1"/>
                  </a:solidFill>
                </a:rPr>
                <a:t>akan</a:t>
              </a:r>
              <a:r>
                <a:rPr lang="en-US" sz="2000" dirty="0" smtClean="0">
                  <a:solidFill>
                    <a:schemeClr val="bg1"/>
                  </a:solidFill>
                </a:rPr>
                <a:t> </a:t>
              </a:r>
              <a:r>
                <a:rPr lang="en-US" sz="2000" dirty="0" err="1" smtClean="0">
                  <a:solidFill>
                    <a:schemeClr val="bg1"/>
                  </a:solidFill>
                </a:rPr>
                <a:t>mempengaruhi</a:t>
              </a:r>
              <a:endParaRPr lang="en-US" sz="2000" dirty="0" smtClean="0">
                <a:solidFill>
                  <a:schemeClr val="bg1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2000" dirty="0" err="1" smtClean="0">
                  <a:solidFill>
                    <a:schemeClr val="bg1"/>
                  </a:solidFill>
                </a:rPr>
                <a:t>Untuk</a:t>
              </a:r>
              <a:r>
                <a:rPr lang="en-US" sz="2000" dirty="0" smtClean="0">
                  <a:solidFill>
                    <a:schemeClr val="bg1"/>
                  </a:solidFill>
                </a:rPr>
                <a:t> </a:t>
              </a:r>
              <a:r>
                <a:rPr lang="en-US" sz="2000" dirty="0" err="1" smtClean="0">
                  <a:solidFill>
                    <a:schemeClr val="bg1"/>
                  </a:solidFill>
                </a:rPr>
                <a:t>reaksi</a:t>
              </a:r>
              <a:r>
                <a:rPr lang="en-US" sz="2000" dirty="0" smtClean="0">
                  <a:solidFill>
                    <a:schemeClr val="bg1"/>
                  </a:solidFill>
                </a:rPr>
                <a:t> </a:t>
              </a:r>
              <a:r>
                <a:rPr lang="en-US" altLang="en-US" sz="2000" dirty="0" smtClean="0">
                  <a:solidFill>
                    <a:schemeClr val="bg1"/>
                  </a:solidFill>
                </a:rPr>
                <a:t>N</a:t>
              </a:r>
              <a:r>
                <a:rPr lang="en-US" altLang="en-US" sz="2000" baseline="-25000" dirty="0" smtClean="0">
                  <a:solidFill>
                    <a:schemeClr val="bg1"/>
                  </a:solidFill>
                </a:rPr>
                <a:t>2</a:t>
              </a:r>
              <a:r>
                <a:rPr lang="en-US" altLang="en-US" sz="2000" dirty="0" smtClean="0">
                  <a:solidFill>
                    <a:schemeClr val="bg1"/>
                  </a:solidFill>
                </a:rPr>
                <a:t>O </a:t>
              </a:r>
              <a:r>
                <a:rPr lang="en-US" altLang="en-US" sz="2000" baseline="-25000" dirty="0" smtClean="0">
                  <a:solidFill>
                    <a:schemeClr val="bg1"/>
                  </a:solidFill>
                </a:rPr>
                <a:t>4</a:t>
              </a:r>
              <a:r>
                <a:rPr lang="en-US" altLang="en-US" sz="2000" dirty="0" smtClean="0">
                  <a:solidFill>
                    <a:schemeClr val="bg1"/>
                  </a:solidFill>
                </a:rPr>
                <a:t>      </a:t>
              </a:r>
              <a:r>
                <a:rPr lang="en-US" altLang="en-US" sz="2000" dirty="0" smtClean="0">
                  <a:solidFill>
                    <a:schemeClr val="bg1"/>
                  </a:solidFill>
                  <a:cs typeface="Times New Roman" panose="02020603050405020304" pitchFamily="18" charset="0"/>
                </a:rPr>
                <a:t>2NO</a:t>
              </a:r>
              <a:r>
                <a:rPr lang="en-US" altLang="en-US" sz="2000" baseline="-25000" dirty="0" smtClean="0">
                  <a:solidFill>
                    <a:schemeClr val="bg1"/>
                  </a:solidFill>
                  <a:cs typeface="Times New Roman" panose="02020603050405020304" pitchFamily="18" charset="0"/>
                </a:rPr>
                <a:t>2</a:t>
              </a:r>
              <a:r>
                <a:rPr lang="en-US" altLang="en-US" sz="2000" dirty="0" smtClean="0">
                  <a:solidFill>
                    <a:schemeClr val="bg1"/>
                  </a:solidFill>
                  <a:cs typeface="Times New Roman" panose="02020603050405020304" pitchFamily="18" charset="0"/>
                </a:rPr>
                <a:t> </a:t>
              </a:r>
              <a:endParaRPr lang="en-US" sz="2000" dirty="0">
                <a:solidFill>
                  <a:schemeClr val="bg1"/>
                </a:solidFill>
              </a:endParaRPr>
            </a:p>
          </p:txBody>
        </p:sp>
        <p:graphicFrame>
          <p:nvGraphicFramePr>
            <p:cNvPr id="13" name="Object 2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078774207"/>
                </p:ext>
              </p:extLst>
            </p:nvPr>
          </p:nvGraphicFramePr>
          <p:xfrm>
            <a:off x="3372077" y="1739090"/>
            <a:ext cx="396875" cy="2652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6" name="Picture" r:id="rId3" imgW="396751" imgH="199062" progId="Word.Picture.8">
                    <p:embed/>
                  </p:oleObj>
                </mc:Choice>
                <mc:Fallback>
                  <p:oleObj name="Picture" r:id="rId3" imgW="396751" imgH="199062" progId="Word.Picture.8">
                    <p:embed/>
                    <p:pic>
                      <p:nvPicPr>
                        <p:cNvPr id="13" name="Object 2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 l="-1563" r="-1563" b="18750"/>
                        <a:stretch>
                          <a:fillRect/>
                        </a:stretch>
                      </p:blipFill>
                      <p:spPr bwMode="auto">
                        <a:xfrm>
                          <a:off x="3372077" y="1739090"/>
                          <a:ext cx="396875" cy="2652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134924" y="2373647"/>
              <a:ext cx="9213762" cy="3301439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1134924" y="5675086"/>
              <a:ext cx="284643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(Neil, D. 2012: 697)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3" name="Rectangle 2"/>
          <p:cNvSpPr/>
          <p:nvPr/>
        </p:nvSpPr>
        <p:spPr>
          <a:xfrm>
            <a:off x="2656114" y="2554514"/>
            <a:ext cx="2264229" cy="4354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Konsentrasi</a:t>
            </a:r>
            <a:r>
              <a:rPr lang="en-US" dirty="0" smtClean="0"/>
              <a:t> </a:t>
            </a:r>
            <a:r>
              <a:rPr lang="en-US" dirty="0" err="1" smtClean="0"/>
              <a:t>awal</a:t>
            </a:r>
            <a:r>
              <a:rPr lang="en-US" dirty="0" smtClean="0"/>
              <a:t> N</a:t>
            </a:r>
            <a:r>
              <a:rPr lang="en-US" sz="1500" dirty="0" smtClean="0"/>
              <a:t>2</a:t>
            </a:r>
            <a:r>
              <a:rPr lang="en-US" dirty="0" smtClean="0"/>
              <a:t>O</a:t>
            </a:r>
            <a:r>
              <a:rPr lang="en-US" sz="1500" dirty="0" smtClean="0"/>
              <a:t>4</a:t>
            </a:r>
            <a:endParaRPr lang="en-US" sz="1500" dirty="0"/>
          </a:p>
        </p:txBody>
      </p:sp>
      <p:sp>
        <p:nvSpPr>
          <p:cNvPr id="16" name="Rectangle 15"/>
          <p:cNvSpPr/>
          <p:nvPr/>
        </p:nvSpPr>
        <p:spPr>
          <a:xfrm>
            <a:off x="2041525" y="5088039"/>
            <a:ext cx="2264229" cy="4354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Konsentrasi</a:t>
            </a:r>
            <a:r>
              <a:rPr lang="en-US" dirty="0" smtClean="0"/>
              <a:t> </a:t>
            </a:r>
            <a:r>
              <a:rPr lang="en-US" dirty="0" err="1" smtClean="0"/>
              <a:t>awal</a:t>
            </a:r>
            <a:r>
              <a:rPr lang="en-US" dirty="0" smtClean="0"/>
              <a:t> NO</a:t>
            </a:r>
            <a:r>
              <a:rPr lang="en-US" sz="1500" dirty="0" smtClean="0"/>
              <a:t>2 </a:t>
            </a:r>
            <a:r>
              <a:rPr lang="en-US" dirty="0" smtClean="0"/>
              <a:t>= 0</a:t>
            </a:r>
            <a:endParaRPr lang="en-US" sz="1500" dirty="0"/>
          </a:p>
        </p:txBody>
      </p:sp>
      <p:sp>
        <p:nvSpPr>
          <p:cNvPr id="17" name="Rectangle 16"/>
          <p:cNvSpPr/>
          <p:nvPr/>
        </p:nvSpPr>
        <p:spPr>
          <a:xfrm>
            <a:off x="6540953" y="2599990"/>
            <a:ext cx="2849790" cy="4354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Terbentuknya</a:t>
            </a:r>
            <a:r>
              <a:rPr lang="en-US" dirty="0" smtClean="0"/>
              <a:t> </a:t>
            </a:r>
            <a:r>
              <a:rPr lang="en-US" dirty="0" err="1" smtClean="0"/>
              <a:t>kesetimbangan</a:t>
            </a:r>
            <a:endParaRPr lang="en-US" sz="1500" dirty="0"/>
          </a:p>
        </p:txBody>
      </p:sp>
      <p:sp>
        <p:nvSpPr>
          <p:cNvPr id="18" name="Rectangle 17"/>
          <p:cNvSpPr/>
          <p:nvPr/>
        </p:nvSpPr>
        <p:spPr>
          <a:xfrm>
            <a:off x="5987143" y="4137538"/>
            <a:ext cx="2849790" cy="4354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Konsentrasi</a:t>
            </a:r>
            <a:r>
              <a:rPr lang="en-US" dirty="0" smtClean="0"/>
              <a:t> </a:t>
            </a:r>
            <a:r>
              <a:rPr lang="en-US" dirty="0" err="1" smtClean="0"/>
              <a:t>tetap</a:t>
            </a:r>
            <a:r>
              <a:rPr lang="en-US" dirty="0" smtClean="0"/>
              <a:t> </a:t>
            </a:r>
            <a:r>
              <a:rPr lang="en-US" dirty="0" err="1" smtClean="0"/>
              <a:t>konstan</a:t>
            </a: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2713027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7543" y="1596571"/>
            <a:ext cx="8926286" cy="409302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67543" y="5689599"/>
            <a:ext cx="2846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(Neil, D. 2012: 698)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12800" y="478972"/>
            <a:ext cx="10682514" cy="16773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 err="1" smtClean="0">
                <a:solidFill>
                  <a:schemeClr val="bg1"/>
                </a:solidFill>
              </a:rPr>
              <a:t>Kesetimbangan</a:t>
            </a:r>
            <a:r>
              <a:rPr lang="en-US" sz="2500" dirty="0" smtClean="0">
                <a:solidFill>
                  <a:schemeClr val="bg1"/>
                </a:solidFill>
              </a:rPr>
              <a:t> </a:t>
            </a:r>
            <a:r>
              <a:rPr lang="en-US" sz="2500" dirty="0" err="1" smtClean="0">
                <a:solidFill>
                  <a:schemeClr val="bg1"/>
                </a:solidFill>
              </a:rPr>
              <a:t>untuk</a:t>
            </a:r>
            <a:r>
              <a:rPr lang="en-US" sz="2500" dirty="0" smtClean="0">
                <a:solidFill>
                  <a:schemeClr val="bg1"/>
                </a:solidFill>
              </a:rPr>
              <a:t> </a:t>
            </a:r>
            <a:r>
              <a:rPr lang="en-US" sz="2500" dirty="0" err="1" smtClean="0">
                <a:solidFill>
                  <a:schemeClr val="bg1"/>
                </a:solidFill>
              </a:rPr>
              <a:t>Reaksi</a:t>
            </a:r>
            <a:r>
              <a:rPr lang="en-US" sz="2500" dirty="0" smtClean="0">
                <a:solidFill>
                  <a:schemeClr val="bg1"/>
                </a:solidFill>
              </a:rPr>
              <a:t> </a:t>
            </a:r>
            <a:r>
              <a:rPr lang="en-US" sz="2500" dirty="0" err="1" smtClean="0">
                <a:solidFill>
                  <a:schemeClr val="bg1"/>
                </a:solidFill>
              </a:rPr>
              <a:t>Reversibel</a:t>
            </a:r>
            <a:endParaRPr lang="en-US" sz="2500" dirty="0" smtClean="0">
              <a:solidFill>
                <a:schemeClr val="bg1"/>
              </a:solidFill>
            </a:endParaRPr>
          </a:p>
          <a:p>
            <a:r>
              <a:rPr lang="en-US" altLang="en-US" sz="2800" dirty="0" smtClean="0">
                <a:solidFill>
                  <a:schemeClr val="bg1"/>
                </a:solidFill>
              </a:rPr>
              <a:t>N</a:t>
            </a:r>
            <a:r>
              <a:rPr lang="en-US" altLang="en-US" sz="2800" baseline="-25000" dirty="0" smtClean="0">
                <a:solidFill>
                  <a:schemeClr val="bg1"/>
                </a:solidFill>
              </a:rPr>
              <a:t>2</a:t>
            </a:r>
            <a:r>
              <a:rPr lang="en-US" altLang="en-US" sz="2800" dirty="0" smtClean="0">
                <a:solidFill>
                  <a:schemeClr val="bg1"/>
                </a:solidFill>
              </a:rPr>
              <a:t>O</a:t>
            </a:r>
            <a:r>
              <a:rPr lang="en-US" altLang="en-US" sz="2800" baseline="-25000" dirty="0" smtClean="0">
                <a:solidFill>
                  <a:schemeClr val="bg1"/>
                </a:solidFill>
              </a:rPr>
              <a:t>4</a:t>
            </a:r>
            <a:r>
              <a:rPr lang="en-US" altLang="en-US" sz="2800" dirty="0" smtClean="0">
                <a:solidFill>
                  <a:schemeClr val="bg1"/>
                </a:solidFill>
              </a:rPr>
              <a:t>      </a:t>
            </a:r>
            <a:r>
              <a:rPr lang="en-US" altLang="en-US" sz="2800" dirty="0">
                <a:solidFill>
                  <a:schemeClr val="bg1"/>
                </a:solidFill>
                <a:cs typeface="Times New Roman" panose="02020603050405020304" pitchFamily="18" charset="0"/>
              </a:rPr>
              <a:t>2NO</a:t>
            </a:r>
            <a:r>
              <a:rPr lang="en-US" altLang="en-US" sz="2800" baseline="-25000" dirty="0">
                <a:solidFill>
                  <a:schemeClr val="bg1"/>
                </a:solidFill>
                <a:cs typeface="Times New Roman" panose="02020603050405020304" pitchFamily="18" charset="0"/>
              </a:rPr>
              <a:t>2</a:t>
            </a:r>
            <a:r>
              <a:rPr lang="en-US" altLang="en-US" sz="2800" dirty="0">
                <a:solidFill>
                  <a:schemeClr val="bg1"/>
                </a:solidFill>
                <a:cs typeface="Times New Roman" panose="02020603050405020304" pitchFamily="18" charset="0"/>
              </a:rPr>
              <a:t> </a:t>
            </a:r>
            <a:endParaRPr lang="en-US" sz="2800" dirty="0">
              <a:solidFill>
                <a:schemeClr val="bg1"/>
              </a:solidFill>
            </a:endParaRPr>
          </a:p>
          <a:p>
            <a:endParaRPr lang="en-US" sz="2500" dirty="0" smtClean="0">
              <a:solidFill>
                <a:schemeClr val="bg1"/>
              </a:solidFill>
            </a:endParaRPr>
          </a:p>
          <a:p>
            <a:endParaRPr lang="en-US" sz="2500" dirty="0" smtClean="0">
              <a:solidFill>
                <a:schemeClr val="bg1"/>
              </a:solidFill>
            </a:endParaRPr>
          </a:p>
        </p:txBody>
      </p:sp>
      <p:graphicFrame>
        <p:nvGraphicFramePr>
          <p:cNvPr id="7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1397668"/>
              </p:ext>
            </p:extLst>
          </p:nvPr>
        </p:nvGraphicFramePr>
        <p:xfrm>
          <a:off x="1833563" y="962014"/>
          <a:ext cx="396875" cy="265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4" name="Picture" r:id="rId4" imgW="396751" imgH="199062" progId="Word.Picture.8">
                  <p:embed/>
                </p:oleObj>
              </mc:Choice>
              <mc:Fallback>
                <p:oleObj name="Picture" r:id="rId4" imgW="396751" imgH="199062" progId="Word.Picture.8">
                  <p:embed/>
                  <p:pic>
                    <p:nvPicPr>
                      <p:cNvPr id="13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-1563" r="-1563" b="18750"/>
                      <a:stretch>
                        <a:fillRect/>
                      </a:stretch>
                    </p:blipFill>
                    <p:spPr bwMode="auto">
                      <a:xfrm>
                        <a:off x="1833563" y="962014"/>
                        <a:ext cx="396875" cy="265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7079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215900" h="1206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Rectangle 10"/>
          <p:cNvSpPr/>
          <p:nvPr/>
        </p:nvSpPr>
        <p:spPr>
          <a:xfrm>
            <a:off x="3570515" y="391886"/>
            <a:ext cx="4557486" cy="8128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500" dirty="0" err="1" smtClean="0"/>
              <a:t>Kesetimbangan</a:t>
            </a:r>
            <a:r>
              <a:rPr lang="en-US" sz="2500" dirty="0" smtClean="0"/>
              <a:t> </a:t>
            </a:r>
            <a:r>
              <a:rPr lang="en-US" sz="2500" dirty="0" err="1" smtClean="0"/>
              <a:t>Dinamis</a:t>
            </a:r>
            <a:endParaRPr lang="en-US" sz="2500" dirty="0"/>
          </a:p>
        </p:txBody>
      </p:sp>
      <p:sp>
        <p:nvSpPr>
          <p:cNvPr id="16" name="TextBox 15"/>
          <p:cNvSpPr txBox="1"/>
          <p:nvPr/>
        </p:nvSpPr>
        <p:spPr>
          <a:xfrm>
            <a:off x="595086" y="1553029"/>
            <a:ext cx="10682514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 err="1" smtClean="0">
                <a:solidFill>
                  <a:schemeClr val="bg1"/>
                </a:solidFill>
              </a:rPr>
              <a:t>Beberapa</a:t>
            </a:r>
            <a:r>
              <a:rPr lang="en-US" sz="2500" dirty="0" smtClean="0">
                <a:solidFill>
                  <a:schemeClr val="bg1"/>
                </a:solidFill>
              </a:rPr>
              <a:t> </a:t>
            </a:r>
            <a:r>
              <a:rPr lang="en-US" sz="2500" dirty="0" err="1" smtClean="0">
                <a:solidFill>
                  <a:schemeClr val="bg1"/>
                </a:solidFill>
              </a:rPr>
              <a:t>reaksi</a:t>
            </a:r>
            <a:r>
              <a:rPr lang="en-US" sz="2500" dirty="0" smtClean="0">
                <a:solidFill>
                  <a:schemeClr val="bg1"/>
                </a:solidFill>
              </a:rPr>
              <a:t> </a:t>
            </a:r>
            <a:r>
              <a:rPr lang="en-US" sz="2500" dirty="0" err="1" smtClean="0">
                <a:solidFill>
                  <a:schemeClr val="bg1"/>
                </a:solidFill>
              </a:rPr>
              <a:t>adalah</a:t>
            </a:r>
            <a:r>
              <a:rPr lang="en-US" sz="2500" dirty="0" smtClean="0">
                <a:solidFill>
                  <a:schemeClr val="bg1"/>
                </a:solidFill>
              </a:rPr>
              <a:t> </a:t>
            </a:r>
            <a:r>
              <a:rPr lang="en-US" sz="2500" dirty="0" err="1" smtClean="0">
                <a:solidFill>
                  <a:schemeClr val="bg1"/>
                </a:solidFill>
              </a:rPr>
              <a:t>reversibel</a:t>
            </a:r>
            <a:endParaRPr lang="en-US" sz="2500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500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 err="1" smtClean="0">
                <a:solidFill>
                  <a:schemeClr val="bg1"/>
                </a:solidFill>
              </a:rPr>
              <a:t>Ketika</a:t>
            </a:r>
            <a:r>
              <a:rPr lang="en-US" sz="2500" dirty="0" smtClean="0">
                <a:solidFill>
                  <a:schemeClr val="bg1"/>
                </a:solidFill>
              </a:rPr>
              <a:t> </a:t>
            </a:r>
            <a:r>
              <a:rPr lang="en-US" sz="2500" dirty="0" err="1" smtClean="0">
                <a:solidFill>
                  <a:schemeClr val="bg1"/>
                </a:solidFill>
              </a:rPr>
              <a:t>reaksi</a:t>
            </a:r>
            <a:r>
              <a:rPr lang="en-US" sz="2500" dirty="0" smtClean="0">
                <a:solidFill>
                  <a:schemeClr val="bg1"/>
                </a:solidFill>
              </a:rPr>
              <a:t> </a:t>
            </a:r>
            <a:r>
              <a:rPr lang="en-US" sz="2500" dirty="0" err="1" smtClean="0">
                <a:solidFill>
                  <a:schemeClr val="bg1"/>
                </a:solidFill>
              </a:rPr>
              <a:t>reversibel</a:t>
            </a:r>
            <a:r>
              <a:rPr lang="en-US" sz="2500" dirty="0" smtClean="0">
                <a:solidFill>
                  <a:schemeClr val="bg1"/>
                </a:solidFill>
              </a:rPr>
              <a:t> </a:t>
            </a:r>
            <a:r>
              <a:rPr lang="en-US" sz="2500" dirty="0" err="1" smtClean="0">
                <a:solidFill>
                  <a:schemeClr val="bg1"/>
                </a:solidFill>
              </a:rPr>
              <a:t>menggunakan</a:t>
            </a:r>
            <a:r>
              <a:rPr lang="en-US" sz="2500" dirty="0" smtClean="0">
                <a:solidFill>
                  <a:schemeClr val="bg1"/>
                </a:solidFill>
              </a:rPr>
              <a:t> </a:t>
            </a:r>
            <a:r>
              <a:rPr lang="en-US" sz="2500" dirty="0" err="1" smtClean="0">
                <a:solidFill>
                  <a:schemeClr val="bg1"/>
                </a:solidFill>
              </a:rPr>
              <a:t>ganda</a:t>
            </a:r>
            <a:r>
              <a:rPr lang="en-US" sz="2500" dirty="0" smtClean="0">
                <a:solidFill>
                  <a:schemeClr val="bg1"/>
                </a:solidFill>
              </a:rPr>
              <a:t> </a:t>
            </a:r>
            <a:r>
              <a:rPr lang="en-US" sz="2500" dirty="0" err="1" smtClean="0">
                <a:solidFill>
                  <a:schemeClr val="bg1"/>
                </a:solidFill>
              </a:rPr>
              <a:t>panah</a:t>
            </a:r>
            <a:endParaRPr lang="en-US" sz="2500" dirty="0" smtClean="0">
              <a:solidFill>
                <a:schemeClr val="bg1"/>
              </a:solidFill>
            </a:endParaRPr>
          </a:p>
          <a:p>
            <a:pPr>
              <a:tabLst>
                <a:tab pos="261938" algn="l"/>
              </a:tabLst>
            </a:pPr>
            <a:r>
              <a:rPr lang="en-US" sz="2500" dirty="0">
                <a:solidFill>
                  <a:schemeClr val="bg1"/>
                </a:solidFill>
              </a:rPr>
              <a:t>	</a:t>
            </a:r>
            <a:r>
              <a:rPr lang="en-US" altLang="en-US" sz="2500" dirty="0">
                <a:solidFill>
                  <a:schemeClr val="bg1"/>
                </a:solidFill>
                <a:cs typeface="Times New Roman" panose="02020603050405020304" pitchFamily="18" charset="0"/>
              </a:rPr>
              <a:t>↔ or </a:t>
            </a:r>
            <a:endParaRPr lang="en-US" altLang="en-US" sz="2500" dirty="0" smtClean="0">
              <a:solidFill>
                <a:schemeClr val="bg1"/>
              </a:solidFill>
              <a:cs typeface="Times New Roman" panose="02020603050405020304" pitchFamily="18" charset="0"/>
            </a:endParaRPr>
          </a:p>
          <a:p>
            <a:pPr>
              <a:tabLst>
                <a:tab pos="261938" algn="l"/>
              </a:tabLst>
            </a:pPr>
            <a:endParaRPr lang="en-US" sz="2500" dirty="0" smtClean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sz="2500" dirty="0">
                <a:solidFill>
                  <a:schemeClr val="bg1"/>
                </a:solidFill>
              </a:rPr>
              <a:t>HC</a:t>
            </a:r>
            <a:r>
              <a:rPr lang="en-US" altLang="en-US" sz="2500" baseline="-25000" dirty="0">
                <a:solidFill>
                  <a:schemeClr val="bg1"/>
                </a:solidFill>
              </a:rPr>
              <a:t>2</a:t>
            </a:r>
            <a:r>
              <a:rPr lang="en-US" altLang="en-US" sz="2500" dirty="0">
                <a:solidFill>
                  <a:schemeClr val="bg1"/>
                </a:solidFill>
              </a:rPr>
              <a:t>H</a:t>
            </a:r>
            <a:r>
              <a:rPr lang="en-US" altLang="en-US" sz="2500" baseline="-25000" dirty="0">
                <a:solidFill>
                  <a:schemeClr val="bg1"/>
                </a:solidFill>
              </a:rPr>
              <a:t>3</a:t>
            </a:r>
            <a:r>
              <a:rPr lang="en-US" altLang="en-US" sz="2500" dirty="0">
                <a:solidFill>
                  <a:schemeClr val="bg1"/>
                </a:solidFill>
              </a:rPr>
              <a:t>O</a:t>
            </a:r>
            <a:r>
              <a:rPr lang="en-US" altLang="en-US" sz="2500" baseline="-25000" dirty="0">
                <a:solidFill>
                  <a:schemeClr val="bg1"/>
                </a:solidFill>
              </a:rPr>
              <a:t>2</a:t>
            </a:r>
            <a:r>
              <a:rPr lang="en-US" altLang="en-US" sz="2500" dirty="0">
                <a:solidFill>
                  <a:schemeClr val="bg1"/>
                </a:solidFill>
              </a:rPr>
              <a:t>(</a:t>
            </a:r>
            <a:r>
              <a:rPr lang="en-US" altLang="en-US" sz="2500" i="1" dirty="0" err="1">
                <a:solidFill>
                  <a:schemeClr val="bg1"/>
                </a:solidFill>
              </a:rPr>
              <a:t>aq</a:t>
            </a:r>
            <a:r>
              <a:rPr lang="en-US" altLang="en-US" sz="2500" dirty="0">
                <a:solidFill>
                  <a:schemeClr val="bg1"/>
                </a:solidFill>
              </a:rPr>
              <a:t>) + H</a:t>
            </a:r>
            <a:r>
              <a:rPr lang="en-US" altLang="en-US" sz="2500" baseline="-25000" dirty="0">
                <a:solidFill>
                  <a:schemeClr val="bg1"/>
                </a:solidFill>
              </a:rPr>
              <a:t>2</a:t>
            </a:r>
            <a:r>
              <a:rPr lang="en-US" altLang="en-US" sz="2500" dirty="0">
                <a:solidFill>
                  <a:schemeClr val="bg1"/>
                </a:solidFill>
              </a:rPr>
              <a:t>O(</a:t>
            </a:r>
            <a:r>
              <a:rPr lang="en-US" altLang="en-US" sz="2500" i="1" dirty="0">
                <a:solidFill>
                  <a:schemeClr val="bg1"/>
                </a:solidFill>
              </a:rPr>
              <a:t>l</a:t>
            </a:r>
            <a:r>
              <a:rPr lang="en-US" altLang="en-US" sz="2500" dirty="0">
                <a:solidFill>
                  <a:schemeClr val="bg1"/>
                </a:solidFill>
              </a:rPr>
              <a:t>) </a:t>
            </a:r>
            <a:r>
              <a:rPr lang="en-US" altLang="en-US" sz="2500" dirty="0">
                <a:solidFill>
                  <a:schemeClr val="bg1"/>
                </a:solidFill>
                <a:cs typeface="Times New Roman" panose="02020603050405020304" pitchFamily="18" charset="0"/>
              </a:rPr>
              <a:t>↔ H</a:t>
            </a:r>
            <a:r>
              <a:rPr lang="en-US" altLang="en-US" sz="2500" baseline="-25000" dirty="0">
                <a:solidFill>
                  <a:schemeClr val="bg1"/>
                </a:solidFill>
                <a:cs typeface="Times New Roman" panose="02020603050405020304" pitchFamily="18" charset="0"/>
              </a:rPr>
              <a:t>3</a:t>
            </a:r>
            <a:r>
              <a:rPr lang="en-US" altLang="en-US" sz="2500" dirty="0">
                <a:solidFill>
                  <a:schemeClr val="bg1"/>
                </a:solidFill>
                <a:cs typeface="Times New Roman" panose="02020603050405020304" pitchFamily="18" charset="0"/>
              </a:rPr>
              <a:t>O</a:t>
            </a:r>
            <a:r>
              <a:rPr lang="en-US" altLang="en-US" sz="2500" baseline="30000" dirty="0">
                <a:solidFill>
                  <a:schemeClr val="bg1"/>
                </a:solidFill>
                <a:cs typeface="Times New Roman" panose="02020603050405020304" pitchFamily="18" charset="0"/>
              </a:rPr>
              <a:t>+</a:t>
            </a:r>
            <a:r>
              <a:rPr lang="en-US" altLang="en-US" sz="2500" dirty="0">
                <a:solidFill>
                  <a:schemeClr val="bg1"/>
                </a:solidFill>
                <a:cs typeface="Times New Roman" panose="02020603050405020304" pitchFamily="18" charset="0"/>
              </a:rPr>
              <a:t>(</a:t>
            </a:r>
            <a:r>
              <a:rPr lang="en-US" altLang="en-US" sz="2500" i="1" dirty="0" err="1">
                <a:solidFill>
                  <a:schemeClr val="bg1"/>
                </a:solidFill>
                <a:cs typeface="Times New Roman" panose="02020603050405020304" pitchFamily="18" charset="0"/>
              </a:rPr>
              <a:t>aq</a:t>
            </a:r>
            <a:r>
              <a:rPr lang="en-US" altLang="en-US" sz="2500" dirty="0">
                <a:solidFill>
                  <a:schemeClr val="bg1"/>
                </a:solidFill>
                <a:cs typeface="Times New Roman" panose="02020603050405020304" pitchFamily="18" charset="0"/>
              </a:rPr>
              <a:t>) + C</a:t>
            </a:r>
            <a:r>
              <a:rPr lang="en-US" altLang="en-US" sz="2500" baseline="-25000" dirty="0">
                <a:solidFill>
                  <a:schemeClr val="bg1"/>
                </a:solidFill>
                <a:cs typeface="Times New Roman" panose="02020603050405020304" pitchFamily="18" charset="0"/>
              </a:rPr>
              <a:t>2</a:t>
            </a:r>
            <a:r>
              <a:rPr lang="en-US" altLang="en-US" sz="2500" dirty="0">
                <a:solidFill>
                  <a:schemeClr val="bg1"/>
                </a:solidFill>
                <a:cs typeface="Times New Roman" panose="02020603050405020304" pitchFamily="18" charset="0"/>
              </a:rPr>
              <a:t>H</a:t>
            </a:r>
            <a:r>
              <a:rPr lang="en-US" altLang="en-US" sz="2500" baseline="-25000" dirty="0">
                <a:solidFill>
                  <a:schemeClr val="bg1"/>
                </a:solidFill>
                <a:cs typeface="Times New Roman" panose="02020603050405020304" pitchFamily="18" charset="0"/>
              </a:rPr>
              <a:t>3</a:t>
            </a:r>
            <a:r>
              <a:rPr lang="en-US" altLang="en-US" sz="2500" dirty="0">
                <a:solidFill>
                  <a:schemeClr val="bg1"/>
                </a:solidFill>
                <a:cs typeface="Times New Roman" panose="02020603050405020304" pitchFamily="18" charset="0"/>
              </a:rPr>
              <a:t>O</a:t>
            </a:r>
            <a:r>
              <a:rPr lang="en-US" altLang="en-US" sz="2500" baseline="-25000" dirty="0">
                <a:solidFill>
                  <a:schemeClr val="bg1"/>
                </a:solidFill>
                <a:cs typeface="Times New Roman" panose="02020603050405020304" pitchFamily="18" charset="0"/>
              </a:rPr>
              <a:t>2</a:t>
            </a:r>
            <a:r>
              <a:rPr lang="en-US" altLang="en-US" sz="2500" baseline="30000" dirty="0">
                <a:solidFill>
                  <a:schemeClr val="bg1"/>
                </a:solidFill>
                <a:cs typeface="Times New Roman" panose="02020603050405020304" pitchFamily="18" charset="0"/>
              </a:rPr>
              <a:t>-</a:t>
            </a:r>
            <a:r>
              <a:rPr lang="en-US" altLang="en-US" sz="2500" dirty="0">
                <a:solidFill>
                  <a:schemeClr val="bg1"/>
                </a:solidFill>
                <a:cs typeface="Times New Roman" panose="02020603050405020304" pitchFamily="18" charset="0"/>
              </a:rPr>
              <a:t>(</a:t>
            </a:r>
            <a:r>
              <a:rPr lang="en-US" altLang="en-US" sz="2500" i="1" dirty="0" err="1">
                <a:solidFill>
                  <a:schemeClr val="bg1"/>
                </a:solidFill>
                <a:cs typeface="Times New Roman" panose="02020603050405020304" pitchFamily="18" charset="0"/>
              </a:rPr>
              <a:t>aq</a:t>
            </a:r>
            <a:r>
              <a:rPr lang="en-US" altLang="en-US" sz="2500" dirty="0">
                <a:solidFill>
                  <a:schemeClr val="bg1"/>
                </a:solidFill>
                <a:cs typeface="Times New Roman" panose="02020603050405020304" pitchFamily="18" charset="0"/>
              </a:rPr>
              <a:t>)</a:t>
            </a:r>
          </a:p>
          <a:p>
            <a:endParaRPr lang="en-US" sz="2500" dirty="0" smtClean="0">
              <a:solidFill>
                <a:schemeClr val="bg1"/>
              </a:solidFill>
            </a:endParaRPr>
          </a:p>
        </p:txBody>
      </p:sp>
      <p:graphicFrame>
        <p:nvGraphicFramePr>
          <p:cNvPr id="17" name="Object 11"/>
          <p:cNvGraphicFramePr>
            <a:graphicFrameLocks noChangeAspect="1"/>
          </p:cNvGraphicFramePr>
          <p:nvPr>
            <p:extLst/>
          </p:nvPr>
        </p:nvGraphicFramePr>
        <p:xfrm>
          <a:off x="1796143" y="2839742"/>
          <a:ext cx="380999" cy="2983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Drawing" r:id="rId3" imgW="2629080" imgH="1162080" progId="WPDraw30.Drawing">
                  <p:embed/>
                </p:oleObj>
              </mc:Choice>
              <mc:Fallback>
                <p:oleObj name="Drawing" r:id="rId3" imgW="2629080" imgH="1162080" progId="WPDraw30.Drawing">
                  <p:embed/>
                  <p:pic>
                    <p:nvPicPr>
                      <p:cNvPr id="17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6143" y="2839742"/>
                        <a:ext cx="380999" cy="29833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87613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215900" h="1206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Rectangle 10"/>
          <p:cNvSpPr/>
          <p:nvPr/>
        </p:nvSpPr>
        <p:spPr>
          <a:xfrm>
            <a:off x="3570515" y="391886"/>
            <a:ext cx="4557486" cy="8128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500" dirty="0" err="1" smtClean="0"/>
              <a:t>Kesetimbangan</a:t>
            </a:r>
            <a:r>
              <a:rPr lang="en-US" sz="2500" dirty="0" smtClean="0"/>
              <a:t> </a:t>
            </a:r>
            <a:r>
              <a:rPr lang="en-US" sz="2500" dirty="0" err="1" smtClean="0"/>
              <a:t>Homogen</a:t>
            </a:r>
            <a:endParaRPr lang="en-US" sz="2500" dirty="0"/>
          </a:p>
        </p:txBody>
      </p:sp>
      <p:sp>
        <p:nvSpPr>
          <p:cNvPr id="16" name="TextBox 15"/>
          <p:cNvSpPr txBox="1"/>
          <p:nvPr/>
        </p:nvSpPr>
        <p:spPr>
          <a:xfrm>
            <a:off x="595086" y="1553029"/>
            <a:ext cx="10682514" cy="355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 err="1" smtClean="0">
                <a:solidFill>
                  <a:schemeClr val="bg1"/>
                </a:solidFill>
              </a:rPr>
              <a:t>Kesetimbangan</a:t>
            </a:r>
            <a:r>
              <a:rPr lang="en-US" sz="2500" dirty="0" smtClean="0">
                <a:solidFill>
                  <a:schemeClr val="bg1"/>
                </a:solidFill>
              </a:rPr>
              <a:t> homogeny </a:t>
            </a:r>
            <a:r>
              <a:rPr lang="en-US" sz="2500" dirty="0" err="1" smtClean="0">
                <a:solidFill>
                  <a:schemeClr val="bg1"/>
                </a:solidFill>
              </a:rPr>
              <a:t>adalah</a:t>
            </a:r>
            <a:r>
              <a:rPr lang="en-US" sz="2500" dirty="0" smtClean="0">
                <a:solidFill>
                  <a:schemeClr val="bg1"/>
                </a:solidFill>
              </a:rPr>
              <a:t> </a:t>
            </a:r>
            <a:r>
              <a:rPr lang="en-US" sz="2500" dirty="0" err="1" smtClean="0">
                <a:solidFill>
                  <a:schemeClr val="bg1"/>
                </a:solidFill>
              </a:rPr>
              <a:t>satu</a:t>
            </a:r>
            <a:r>
              <a:rPr lang="en-US" sz="2500" dirty="0" smtClean="0">
                <a:solidFill>
                  <a:schemeClr val="bg1"/>
                </a:solidFill>
              </a:rPr>
              <a:t> </a:t>
            </a:r>
            <a:r>
              <a:rPr lang="en-US" sz="2500" dirty="0" err="1" smtClean="0">
                <a:solidFill>
                  <a:schemeClr val="bg1"/>
                </a:solidFill>
              </a:rPr>
              <a:t>dimana</a:t>
            </a:r>
            <a:r>
              <a:rPr lang="en-US" sz="2500" dirty="0" smtClean="0">
                <a:solidFill>
                  <a:schemeClr val="bg1"/>
                </a:solidFill>
              </a:rPr>
              <a:t> </a:t>
            </a:r>
            <a:r>
              <a:rPr lang="en-US" sz="2500" dirty="0" err="1" smtClean="0">
                <a:solidFill>
                  <a:schemeClr val="bg1"/>
                </a:solidFill>
              </a:rPr>
              <a:t>semua</a:t>
            </a:r>
            <a:r>
              <a:rPr lang="en-US" sz="2500" dirty="0" smtClean="0">
                <a:solidFill>
                  <a:schemeClr val="bg1"/>
                </a:solidFill>
              </a:rPr>
              <a:t> </a:t>
            </a:r>
            <a:r>
              <a:rPr lang="en-US" sz="2500" dirty="0" err="1" smtClean="0">
                <a:solidFill>
                  <a:schemeClr val="bg1"/>
                </a:solidFill>
              </a:rPr>
              <a:t>reaktan</a:t>
            </a:r>
            <a:r>
              <a:rPr lang="en-US" sz="2500" dirty="0" smtClean="0">
                <a:solidFill>
                  <a:schemeClr val="bg1"/>
                </a:solidFill>
              </a:rPr>
              <a:t> </a:t>
            </a:r>
            <a:r>
              <a:rPr lang="en-US" sz="2500" dirty="0" err="1" smtClean="0">
                <a:solidFill>
                  <a:schemeClr val="bg1"/>
                </a:solidFill>
              </a:rPr>
              <a:t>dan</a:t>
            </a:r>
            <a:r>
              <a:rPr lang="en-US" sz="2500" dirty="0" smtClean="0">
                <a:solidFill>
                  <a:schemeClr val="bg1"/>
                </a:solidFill>
              </a:rPr>
              <a:t> </a:t>
            </a:r>
            <a:r>
              <a:rPr lang="en-US" sz="2500" dirty="0" err="1" smtClean="0">
                <a:solidFill>
                  <a:schemeClr val="bg1"/>
                </a:solidFill>
              </a:rPr>
              <a:t>produk</a:t>
            </a:r>
            <a:r>
              <a:rPr lang="en-US" sz="2500" dirty="0" smtClean="0">
                <a:solidFill>
                  <a:schemeClr val="bg1"/>
                </a:solidFill>
              </a:rPr>
              <a:t> </a:t>
            </a:r>
            <a:r>
              <a:rPr lang="en-US" sz="2500" dirty="0" err="1" smtClean="0">
                <a:solidFill>
                  <a:schemeClr val="bg1"/>
                </a:solidFill>
              </a:rPr>
              <a:t>dalam</a:t>
            </a:r>
            <a:r>
              <a:rPr lang="en-US" sz="2500" dirty="0" smtClean="0">
                <a:solidFill>
                  <a:schemeClr val="bg1"/>
                </a:solidFill>
              </a:rPr>
              <a:t> </a:t>
            </a:r>
            <a:r>
              <a:rPr lang="en-US" sz="2500" dirty="0" err="1" smtClean="0">
                <a:solidFill>
                  <a:schemeClr val="bg1"/>
                </a:solidFill>
              </a:rPr>
              <a:t>fase</a:t>
            </a:r>
            <a:r>
              <a:rPr lang="en-US" sz="2500" dirty="0" smtClean="0">
                <a:solidFill>
                  <a:schemeClr val="bg1"/>
                </a:solidFill>
              </a:rPr>
              <a:t> gas </a:t>
            </a:r>
            <a:r>
              <a:rPr lang="en-US" sz="2500" dirty="0" err="1" smtClean="0">
                <a:solidFill>
                  <a:schemeClr val="bg1"/>
                </a:solidFill>
              </a:rPr>
              <a:t>atau</a:t>
            </a:r>
            <a:r>
              <a:rPr lang="en-US" sz="2500" dirty="0" smtClean="0">
                <a:solidFill>
                  <a:schemeClr val="bg1"/>
                </a:solidFill>
              </a:rPr>
              <a:t> </a:t>
            </a:r>
            <a:r>
              <a:rPr lang="en-US" sz="2500" dirty="0" err="1" smtClean="0">
                <a:solidFill>
                  <a:schemeClr val="bg1"/>
                </a:solidFill>
              </a:rPr>
              <a:t>cair</a:t>
            </a:r>
            <a:r>
              <a:rPr lang="en-US" sz="2500" dirty="0" smtClean="0">
                <a:solidFill>
                  <a:schemeClr val="bg1"/>
                </a:solidFill>
              </a:rPr>
              <a:t> yang </a:t>
            </a:r>
            <a:r>
              <a:rPr lang="en-US" sz="2500" dirty="0" err="1" smtClean="0">
                <a:solidFill>
                  <a:schemeClr val="bg1"/>
                </a:solidFill>
              </a:rPr>
              <a:t>sama</a:t>
            </a:r>
            <a:endParaRPr lang="en-US" sz="2500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500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 err="1" smtClean="0">
                <a:solidFill>
                  <a:schemeClr val="bg1"/>
                </a:solidFill>
              </a:rPr>
              <a:t>Contoh</a:t>
            </a:r>
            <a:r>
              <a:rPr lang="en-US" sz="2500" dirty="0" smtClean="0">
                <a:solidFill>
                  <a:schemeClr val="bg1"/>
                </a:solidFill>
              </a:rPr>
              <a:t> </a:t>
            </a:r>
            <a:r>
              <a:rPr lang="en-US" sz="2500" dirty="0" err="1" smtClean="0">
                <a:solidFill>
                  <a:schemeClr val="bg1"/>
                </a:solidFill>
              </a:rPr>
              <a:t>untuk</a:t>
            </a:r>
            <a:r>
              <a:rPr lang="en-US" sz="2500" dirty="0" smtClean="0">
                <a:solidFill>
                  <a:schemeClr val="bg1"/>
                </a:solidFill>
              </a:rPr>
              <a:t> </a:t>
            </a:r>
            <a:r>
              <a:rPr lang="en-US" sz="2500" dirty="0" err="1" smtClean="0">
                <a:solidFill>
                  <a:schemeClr val="bg1"/>
                </a:solidFill>
              </a:rPr>
              <a:t>persamaan</a:t>
            </a:r>
            <a:r>
              <a:rPr lang="en-US" sz="2500" dirty="0" smtClean="0">
                <a:solidFill>
                  <a:schemeClr val="bg1"/>
                </a:solidFill>
              </a:rPr>
              <a:t> </a:t>
            </a:r>
            <a:r>
              <a:rPr lang="en-US" sz="2500" dirty="0" err="1" smtClean="0">
                <a:solidFill>
                  <a:schemeClr val="bg1"/>
                </a:solidFill>
              </a:rPr>
              <a:t>reaksi</a:t>
            </a:r>
            <a:r>
              <a:rPr lang="en-US" sz="2500" dirty="0" smtClean="0">
                <a:solidFill>
                  <a:schemeClr val="bg1"/>
                </a:solidFill>
              </a:rPr>
              <a:t> </a:t>
            </a:r>
            <a:r>
              <a:rPr lang="en-US" sz="2500" dirty="0" err="1" smtClean="0">
                <a:solidFill>
                  <a:schemeClr val="bg1"/>
                </a:solidFill>
              </a:rPr>
              <a:t>kimia</a:t>
            </a:r>
            <a:r>
              <a:rPr lang="en-US" sz="2500" dirty="0" smtClean="0">
                <a:solidFill>
                  <a:schemeClr val="bg1"/>
                </a:solidFill>
              </a:rPr>
              <a:t> yang </a:t>
            </a:r>
            <a:r>
              <a:rPr lang="en-US" sz="2500" dirty="0" err="1" smtClean="0">
                <a:solidFill>
                  <a:schemeClr val="bg1"/>
                </a:solidFill>
              </a:rPr>
              <a:t>umum</a:t>
            </a:r>
            <a:r>
              <a:rPr lang="en-US" sz="2500" dirty="0" smtClean="0">
                <a:solidFill>
                  <a:schemeClr val="bg1"/>
                </a:solidFill>
              </a:rPr>
              <a:t> </a:t>
            </a:r>
            <a:r>
              <a:rPr lang="en-US" sz="2500" dirty="0" err="1" smtClean="0">
                <a:solidFill>
                  <a:schemeClr val="bg1"/>
                </a:solidFill>
              </a:rPr>
              <a:t>adalah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smtClean="0">
                <a:solidFill>
                  <a:schemeClr val="bg1"/>
                </a:solidFill>
              </a:rPr>
              <a:t>: </a:t>
            </a:r>
            <a:endParaRPr lang="en-US" altLang="en-US" sz="2500" dirty="0" smtClean="0">
              <a:solidFill>
                <a:schemeClr val="bg1"/>
              </a:solidFill>
              <a:cs typeface="Times New Roman" panose="02020603050405020304" pitchFamily="18" charset="0"/>
            </a:endParaRPr>
          </a:p>
          <a:p>
            <a:pPr>
              <a:tabLst>
                <a:tab pos="261938" algn="l"/>
              </a:tabLst>
            </a:pPr>
            <a:endParaRPr lang="en-US" sz="2500" dirty="0" smtClean="0">
              <a:solidFill>
                <a:schemeClr val="bg1"/>
              </a:solidFill>
            </a:endParaRPr>
          </a:p>
          <a:p>
            <a:endParaRPr lang="en-US" sz="2500" dirty="0">
              <a:solidFill>
                <a:schemeClr val="bg1"/>
              </a:solidFill>
            </a:endParaRPr>
          </a:p>
          <a:p>
            <a:endParaRPr lang="en-US" sz="2500" dirty="0" smtClean="0">
              <a:solidFill>
                <a:schemeClr val="bg1"/>
              </a:solidFill>
            </a:endParaRPr>
          </a:p>
          <a:p>
            <a:r>
              <a:rPr lang="en-US" sz="2500" dirty="0">
                <a:solidFill>
                  <a:schemeClr val="bg1"/>
                </a:solidFill>
              </a:rPr>
              <a:t>	</a:t>
            </a:r>
            <a:r>
              <a:rPr lang="en-US" sz="2500" dirty="0" err="1" smtClean="0">
                <a:solidFill>
                  <a:schemeClr val="bg1"/>
                </a:solidFill>
              </a:rPr>
              <a:t>dimana</a:t>
            </a:r>
            <a:r>
              <a:rPr lang="en-US" sz="2500" dirty="0" smtClean="0">
                <a:solidFill>
                  <a:schemeClr val="bg1"/>
                </a:solidFill>
              </a:rPr>
              <a:t> D, E, F, G </a:t>
            </a:r>
            <a:r>
              <a:rPr lang="en-US" sz="2500" dirty="0" err="1" smtClean="0">
                <a:solidFill>
                  <a:schemeClr val="bg1"/>
                </a:solidFill>
              </a:rPr>
              <a:t>merupakan</a:t>
            </a:r>
            <a:r>
              <a:rPr lang="en-US" sz="2500" dirty="0" smtClean="0">
                <a:solidFill>
                  <a:schemeClr val="bg1"/>
                </a:solidFill>
              </a:rPr>
              <a:t> </a:t>
            </a:r>
            <a:r>
              <a:rPr lang="en-US" sz="2500" dirty="0" err="1" smtClean="0">
                <a:solidFill>
                  <a:schemeClr val="bg1"/>
                </a:solidFill>
              </a:rPr>
              <a:t>koefisien</a:t>
            </a:r>
            <a:endParaRPr lang="en-US" sz="2500" dirty="0" smtClean="0">
              <a:solidFill>
                <a:schemeClr val="bg1"/>
              </a:solidFill>
            </a:endParaRPr>
          </a:p>
          <a:p>
            <a:endParaRPr lang="en-US" sz="2500" dirty="0" smtClean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2230" y="3314700"/>
            <a:ext cx="2936648" cy="63898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2230" y="4746440"/>
            <a:ext cx="2148113" cy="123648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554514" y="5982923"/>
            <a:ext cx="2846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(Neil, D. 2012:700)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039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95086" y="1553029"/>
            <a:ext cx="10682514" cy="21082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500" dirty="0" err="1">
                <a:solidFill>
                  <a:schemeClr val="bg1"/>
                </a:solidFill>
              </a:rPr>
              <a:t>Koefisien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stoikiometri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adalah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eksponen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untuk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setiap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 smtClean="0">
                <a:solidFill>
                  <a:schemeClr val="bg1"/>
                </a:solidFill>
              </a:rPr>
              <a:t>substansi</a:t>
            </a:r>
            <a:endParaRPr lang="en-US" sz="2500" dirty="0" smtClean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500" dirty="0" err="1" smtClean="0">
                <a:solidFill>
                  <a:schemeClr val="bg1"/>
                </a:solidFill>
              </a:rPr>
              <a:t>Jika</a:t>
            </a:r>
            <a:r>
              <a:rPr lang="en-US" sz="2500" dirty="0" smtClean="0">
                <a:solidFill>
                  <a:schemeClr val="bg1"/>
                </a:solidFill>
              </a:rPr>
              <a:t> </a:t>
            </a:r>
            <a:r>
              <a:rPr lang="en-US" sz="2500" dirty="0">
                <a:solidFill>
                  <a:schemeClr val="bg1"/>
                </a:solidFill>
              </a:rPr>
              <a:t>Q ≠ K, </a:t>
            </a:r>
            <a:r>
              <a:rPr lang="en-US" sz="2500" dirty="0" err="1" smtClean="0">
                <a:solidFill>
                  <a:schemeClr val="bg1"/>
                </a:solidFill>
              </a:rPr>
              <a:t>maka</a:t>
            </a:r>
            <a:r>
              <a:rPr lang="en-US" sz="2500" dirty="0" smtClean="0">
                <a:solidFill>
                  <a:schemeClr val="bg1"/>
                </a:solidFill>
              </a:rPr>
              <a:t> </a:t>
            </a:r>
            <a:r>
              <a:rPr lang="en-US" sz="2500" dirty="0" err="1" smtClean="0">
                <a:solidFill>
                  <a:schemeClr val="bg1"/>
                </a:solidFill>
              </a:rPr>
              <a:t>kesetimbangan</a:t>
            </a:r>
            <a:r>
              <a:rPr lang="en-US" sz="2500" dirty="0" smtClean="0">
                <a:solidFill>
                  <a:schemeClr val="bg1"/>
                </a:solidFill>
              </a:rPr>
              <a:t> </a:t>
            </a:r>
            <a:r>
              <a:rPr lang="en-US" sz="2500" dirty="0" err="1" smtClean="0">
                <a:solidFill>
                  <a:schemeClr val="bg1"/>
                </a:solidFill>
              </a:rPr>
              <a:t>tidak</a:t>
            </a:r>
            <a:r>
              <a:rPr lang="en-US" sz="2500" dirty="0" smtClean="0">
                <a:solidFill>
                  <a:schemeClr val="bg1"/>
                </a:solidFill>
              </a:rPr>
              <a:t> </a:t>
            </a:r>
            <a:r>
              <a:rPr lang="en-US" sz="2500" dirty="0" err="1" smtClean="0">
                <a:solidFill>
                  <a:schemeClr val="bg1"/>
                </a:solidFill>
              </a:rPr>
              <a:t>berada</a:t>
            </a:r>
            <a:r>
              <a:rPr lang="en-US" sz="2500" dirty="0" smtClean="0">
                <a:solidFill>
                  <a:schemeClr val="bg1"/>
                </a:solidFill>
              </a:rPr>
              <a:t> </a:t>
            </a:r>
            <a:r>
              <a:rPr lang="en-US" sz="2500" dirty="0" err="1" smtClean="0">
                <a:solidFill>
                  <a:schemeClr val="bg1"/>
                </a:solidFill>
              </a:rPr>
              <a:t>pada</a:t>
            </a:r>
            <a:r>
              <a:rPr lang="en-US" sz="2500" dirty="0" smtClean="0">
                <a:solidFill>
                  <a:schemeClr val="bg1"/>
                </a:solidFill>
              </a:rPr>
              <a:t> </a:t>
            </a:r>
            <a:r>
              <a:rPr lang="en-US" sz="2500" dirty="0" err="1" smtClean="0">
                <a:solidFill>
                  <a:schemeClr val="bg1"/>
                </a:solidFill>
              </a:rPr>
              <a:t>sistem</a:t>
            </a:r>
            <a:endParaRPr lang="en-US" sz="2500" dirty="0" smtClean="0">
              <a:solidFill>
                <a:schemeClr val="bg1"/>
              </a:solidFill>
            </a:endParaRPr>
          </a:p>
          <a:p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smtClean="0">
                <a:solidFill>
                  <a:schemeClr val="bg1"/>
                </a:solidFill>
              </a:rPr>
              <a:t>   </a:t>
            </a:r>
            <a:r>
              <a:rPr lang="en-US" altLang="en-US" sz="2800" dirty="0" err="1">
                <a:solidFill>
                  <a:schemeClr val="bg1"/>
                </a:solidFill>
              </a:rPr>
              <a:t>aA</a:t>
            </a:r>
            <a:r>
              <a:rPr lang="en-US" altLang="en-US" sz="2800" dirty="0">
                <a:solidFill>
                  <a:schemeClr val="bg1"/>
                </a:solidFill>
              </a:rPr>
              <a:t> + </a:t>
            </a:r>
            <a:r>
              <a:rPr lang="en-US" altLang="en-US" sz="2800" dirty="0" err="1">
                <a:solidFill>
                  <a:schemeClr val="bg1"/>
                </a:solidFill>
              </a:rPr>
              <a:t>bB</a:t>
            </a:r>
            <a:r>
              <a:rPr lang="en-US" altLang="en-US" sz="2800" dirty="0">
                <a:solidFill>
                  <a:schemeClr val="bg1"/>
                </a:solidFill>
              </a:rPr>
              <a:t> </a:t>
            </a:r>
            <a:r>
              <a:rPr lang="en-US" altLang="en-US" sz="2800" dirty="0">
                <a:solidFill>
                  <a:schemeClr val="bg1"/>
                </a:solidFill>
                <a:cs typeface="Times New Roman" panose="02020603050405020304" pitchFamily="18" charset="0"/>
              </a:rPr>
              <a:t>↔ </a:t>
            </a:r>
            <a:r>
              <a:rPr lang="en-US" altLang="en-US" sz="2800" dirty="0" err="1">
                <a:solidFill>
                  <a:schemeClr val="bg1"/>
                </a:solidFill>
                <a:cs typeface="Times New Roman" panose="02020603050405020304" pitchFamily="18" charset="0"/>
              </a:rPr>
              <a:t>cC</a:t>
            </a:r>
            <a:r>
              <a:rPr lang="en-US" altLang="en-US" sz="2800" dirty="0">
                <a:solidFill>
                  <a:schemeClr val="bg1"/>
                </a:solidFill>
                <a:cs typeface="Times New Roman" panose="02020603050405020304" pitchFamily="18" charset="0"/>
              </a:rPr>
              <a:t> + </a:t>
            </a:r>
            <a:r>
              <a:rPr lang="en-US" altLang="en-US" sz="2800" dirty="0" err="1" smtClean="0">
                <a:solidFill>
                  <a:schemeClr val="bg1"/>
                </a:solidFill>
                <a:cs typeface="Times New Roman" panose="02020603050405020304" pitchFamily="18" charset="0"/>
              </a:rPr>
              <a:t>dD</a:t>
            </a:r>
            <a:endParaRPr lang="en-US" altLang="en-US" sz="2800" dirty="0" smtClean="0">
              <a:solidFill>
                <a:schemeClr val="bg1"/>
              </a:solidFill>
              <a:cs typeface="Times New Roman" panose="02020603050405020304" pitchFamily="18" charset="0"/>
            </a:endParaRPr>
          </a:p>
          <a:p>
            <a:endParaRPr lang="en-US" altLang="en-US" sz="2800" dirty="0">
              <a:solidFill>
                <a:schemeClr val="bg1"/>
              </a:solidFill>
              <a:cs typeface="Times New Roman" panose="02020603050405020304" pitchFamily="18" charset="0"/>
            </a:endParaRPr>
          </a:p>
          <a:p>
            <a:endParaRPr lang="en-US" sz="2500" dirty="0" smtClean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0285" y="3151936"/>
            <a:ext cx="2902857" cy="2058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5082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215900" h="1206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Rectangle 10"/>
          <p:cNvSpPr/>
          <p:nvPr/>
        </p:nvSpPr>
        <p:spPr>
          <a:xfrm>
            <a:off x="3570515" y="391886"/>
            <a:ext cx="5138056" cy="8128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500" dirty="0" err="1" smtClean="0"/>
              <a:t>Konstanta</a:t>
            </a:r>
            <a:r>
              <a:rPr lang="en-US" sz="2500" dirty="0" smtClean="0"/>
              <a:t> </a:t>
            </a:r>
            <a:r>
              <a:rPr lang="en-US" sz="2500" dirty="0" err="1" smtClean="0"/>
              <a:t>Kesetimbangan</a:t>
            </a:r>
            <a:r>
              <a:rPr lang="en-US" sz="2500" dirty="0" smtClean="0"/>
              <a:t> (K)</a:t>
            </a:r>
            <a:endParaRPr lang="en-US" sz="2500" dirty="0"/>
          </a:p>
        </p:txBody>
      </p:sp>
      <p:sp>
        <p:nvSpPr>
          <p:cNvPr id="16" name="TextBox 15"/>
          <p:cNvSpPr txBox="1"/>
          <p:nvPr/>
        </p:nvSpPr>
        <p:spPr>
          <a:xfrm>
            <a:off x="508001" y="1379577"/>
            <a:ext cx="10682514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 err="1" smtClean="0">
                <a:solidFill>
                  <a:schemeClr val="bg1"/>
                </a:solidFill>
              </a:rPr>
              <a:t>Untuk</a:t>
            </a:r>
            <a:r>
              <a:rPr lang="en-US" sz="2500" dirty="0" smtClean="0">
                <a:solidFill>
                  <a:schemeClr val="bg1"/>
                </a:solidFill>
              </a:rPr>
              <a:t> </a:t>
            </a:r>
            <a:r>
              <a:rPr lang="en-US" sz="2500" dirty="0" err="1" smtClean="0">
                <a:solidFill>
                  <a:schemeClr val="bg1"/>
                </a:solidFill>
              </a:rPr>
              <a:t>kesetimbangan</a:t>
            </a:r>
            <a:r>
              <a:rPr lang="en-US" sz="2500" dirty="0" smtClean="0">
                <a:solidFill>
                  <a:schemeClr val="bg1"/>
                </a:solidFill>
              </a:rPr>
              <a:t> </a:t>
            </a:r>
            <a:r>
              <a:rPr lang="en-US" sz="2500" dirty="0" err="1" smtClean="0">
                <a:solidFill>
                  <a:schemeClr val="bg1"/>
                </a:solidFill>
              </a:rPr>
              <a:t>kimia</a:t>
            </a:r>
            <a:r>
              <a:rPr lang="en-US" sz="2500" dirty="0" smtClean="0">
                <a:solidFill>
                  <a:schemeClr val="bg1"/>
                </a:solidFill>
              </a:rPr>
              <a:t> </a:t>
            </a:r>
            <a:r>
              <a:rPr lang="en-US" sz="2500" dirty="0" err="1" smtClean="0">
                <a:solidFill>
                  <a:schemeClr val="bg1"/>
                </a:solidFill>
              </a:rPr>
              <a:t>pada</a:t>
            </a:r>
            <a:r>
              <a:rPr lang="en-US" sz="2500" dirty="0" smtClean="0">
                <a:solidFill>
                  <a:schemeClr val="bg1"/>
                </a:solidFill>
              </a:rPr>
              <a:t> </a:t>
            </a:r>
            <a:r>
              <a:rPr lang="en-US" sz="2500" dirty="0" err="1" smtClean="0">
                <a:solidFill>
                  <a:schemeClr val="bg1"/>
                </a:solidFill>
              </a:rPr>
              <a:t>campuran</a:t>
            </a:r>
            <a:r>
              <a:rPr lang="en-US" sz="2500" dirty="0" smtClean="0">
                <a:solidFill>
                  <a:schemeClr val="bg1"/>
                </a:solidFill>
              </a:rPr>
              <a:t> </a:t>
            </a:r>
            <a:r>
              <a:rPr lang="en-US" sz="2500" dirty="0" err="1" smtClean="0">
                <a:solidFill>
                  <a:schemeClr val="bg1"/>
                </a:solidFill>
              </a:rPr>
              <a:t>reaksi</a:t>
            </a:r>
            <a:r>
              <a:rPr lang="en-US" sz="2500" dirty="0" smtClean="0">
                <a:solidFill>
                  <a:schemeClr val="bg1"/>
                </a:solidFill>
              </a:rPr>
              <a:t>, </a:t>
            </a:r>
            <a:r>
              <a:rPr lang="en-US" sz="2500" dirty="0" err="1" smtClean="0">
                <a:solidFill>
                  <a:schemeClr val="bg1"/>
                </a:solidFill>
              </a:rPr>
              <a:t>hasil</a:t>
            </a:r>
            <a:r>
              <a:rPr lang="en-US" sz="2500" dirty="0" smtClean="0">
                <a:solidFill>
                  <a:schemeClr val="bg1"/>
                </a:solidFill>
              </a:rPr>
              <a:t> </a:t>
            </a:r>
            <a:r>
              <a:rPr lang="en-US" sz="2500" dirty="0" err="1" smtClean="0">
                <a:solidFill>
                  <a:schemeClr val="bg1"/>
                </a:solidFill>
              </a:rPr>
              <a:t>bagi</a:t>
            </a:r>
            <a:r>
              <a:rPr lang="en-US" sz="2500" dirty="0" smtClean="0">
                <a:solidFill>
                  <a:schemeClr val="bg1"/>
                </a:solidFill>
              </a:rPr>
              <a:t> </a:t>
            </a:r>
            <a:r>
              <a:rPr lang="en-US" sz="2500" dirty="0" err="1" smtClean="0">
                <a:solidFill>
                  <a:schemeClr val="bg1"/>
                </a:solidFill>
              </a:rPr>
              <a:t>reaksi</a:t>
            </a:r>
            <a:r>
              <a:rPr lang="en-US" sz="2500" dirty="0" smtClean="0">
                <a:solidFill>
                  <a:schemeClr val="bg1"/>
                </a:solidFill>
              </a:rPr>
              <a:t> Q </a:t>
            </a:r>
            <a:r>
              <a:rPr lang="en-US" sz="2500" dirty="0" err="1" smtClean="0">
                <a:solidFill>
                  <a:schemeClr val="bg1"/>
                </a:solidFill>
              </a:rPr>
              <a:t>harus</a:t>
            </a:r>
            <a:r>
              <a:rPr lang="en-US" sz="2500" dirty="0" smtClean="0">
                <a:solidFill>
                  <a:schemeClr val="bg1"/>
                </a:solidFill>
              </a:rPr>
              <a:t> </a:t>
            </a:r>
            <a:r>
              <a:rPr lang="en-US" sz="2500" dirty="0" err="1" smtClean="0">
                <a:solidFill>
                  <a:schemeClr val="bg1"/>
                </a:solidFill>
              </a:rPr>
              <a:t>sama</a:t>
            </a:r>
            <a:r>
              <a:rPr lang="en-US" sz="2500" dirty="0" smtClean="0">
                <a:solidFill>
                  <a:schemeClr val="bg1"/>
                </a:solidFill>
              </a:rPr>
              <a:t> </a:t>
            </a:r>
            <a:r>
              <a:rPr lang="en-US" sz="2500" dirty="0" err="1" smtClean="0">
                <a:solidFill>
                  <a:schemeClr val="bg1"/>
                </a:solidFill>
              </a:rPr>
              <a:t>dengan</a:t>
            </a:r>
            <a:r>
              <a:rPr lang="en-US" sz="2500" dirty="0" smtClean="0">
                <a:solidFill>
                  <a:schemeClr val="bg1"/>
                </a:solidFill>
              </a:rPr>
              <a:t> </a:t>
            </a:r>
            <a:r>
              <a:rPr lang="en-US" sz="2500" dirty="0" err="1" smtClean="0">
                <a:solidFill>
                  <a:schemeClr val="bg1"/>
                </a:solidFill>
              </a:rPr>
              <a:t>konstanta</a:t>
            </a:r>
            <a:r>
              <a:rPr lang="en-US" sz="2500" dirty="0" smtClean="0">
                <a:solidFill>
                  <a:schemeClr val="bg1"/>
                </a:solidFill>
              </a:rPr>
              <a:t> </a:t>
            </a:r>
            <a:r>
              <a:rPr lang="en-US" sz="2500" dirty="0" err="1" smtClean="0">
                <a:solidFill>
                  <a:schemeClr val="bg1"/>
                </a:solidFill>
              </a:rPr>
              <a:t>kesetimbangan</a:t>
            </a:r>
            <a:r>
              <a:rPr lang="en-US" sz="2500" dirty="0" smtClean="0">
                <a:solidFill>
                  <a:schemeClr val="bg1"/>
                </a:solidFill>
              </a:rPr>
              <a:t> 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 err="1" smtClean="0">
                <a:solidFill>
                  <a:schemeClr val="bg1"/>
                </a:solidFill>
              </a:rPr>
              <a:t>Melambangkan</a:t>
            </a:r>
            <a:r>
              <a:rPr lang="en-US" sz="2500" dirty="0" smtClean="0">
                <a:solidFill>
                  <a:schemeClr val="bg1"/>
                </a:solidFill>
              </a:rPr>
              <a:t> </a:t>
            </a:r>
            <a:r>
              <a:rPr lang="en-US" sz="2500" dirty="0">
                <a:solidFill>
                  <a:schemeClr val="bg1"/>
                </a:solidFill>
              </a:rPr>
              <a:t>"Kc" </a:t>
            </a:r>
            <a:r>
              <a:rPr lang="en-US" sz="2500" dirty="0" err="1">
                <a:solidFill>
                  <a:schemeClr val="bg1"/>
                </a:solidFill>
              </a:rPr>
              <a:t>ketika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konsentrasi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untuk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semua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zat</a:t>
            </a:r>
            <a:r>
              <a:rPr lang="en-US" sz="2500" dirty="0">
                <a:solidFill>
                  <a:schemeClr val="bg1"/>
                </a:solidFill>
              </a:rPr>
              <a:t> di M </a:t>
            </a:r>
            <a:r>
              <a:rPr lang="en-US" sz="2500" dirty="0" err="1">
                <a:solidFill>
                  <a:schemeClr val="bg1"/>
                </a:solidFill>
              </a:rPr>
              <a:t>diganti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ke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dalam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 smtClean="0">
                <a:solidFill>
                  <a:schemeClr val="bg1"/>
                </a:solidFill>
              </a:rPr>
              <a:t>hukum</a:t>
            </a:r>
            <a:r>
              <a:rPr lang="en-US" sz="2500" dirty="0" smtClean="0">
                <a:solidFill>
                  <a:schemeClr val="bg1"/>
                </a:solidFill>
              </a:rPr>
              <a:t> </a:t>
            </a:r>
            <a:r>
              <a:rPr lang="en-US" sz="2500" dirty="0" err="1" smtClean="0">
                <a:solidFill>
                  <a:schemeClr val="bg1"/>
                </a:solidFill>
              </a:rPr>
              <a:t>aksi</a:t>
            </a:r>
            <a:r>
              <a:rPr lang="en-US" sz="2500" dirty="0" smtClean="0">
                <a:solidFill>
                  <a:schemeClr val="bg1"/>
                </a:solidFill>
              </a:rPr>
              <a:t> </a:t>
            </a:r>
            <a:r>
              <a:rPr lang="en-US" sz="2500" dirty="0" err="1" smtClean="0">
                <a:solidFill>
                  <a:schemeClr val="bg1"/>
                </a:solidFill>
              </a:rPr>
              <a:t>massa</a:t>
            </a:r>
            <a:endParaRPr lang="en-US" sz="25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 err="1" smtClean="0">
                <a:solidFill>
                  <a:schemeClr val="bg1"/>
                </a:solidFill>
              </a:rPr>
              <a:t>Perubahan</a:t>
            </a:r>
            <a:r>
              <a:rPr lang="en-US" sz="2500" dirty="0" smtClean="0">
                <a:solidFill>
                  <a:schemeClr val="bg1"/>
                </a:solidFill>
              </a:rPr>
              <a:t> </a:t>
            </a:r>
            <a:r>
              <a:rPr lang="en-US" sz="2500" dirty="0" err="1" smtClean="0">
                <a:solidFill>
                  <a:schemeClr val="bg1"/>
                </a:solidFill>
              </a:rPr>
              <a:t>pada</a:t>
            </a:r>
            <a:r>
              <a:rPr lang="en-US" sz="2500" dirty="0" smtClean="0">
                <a:solidFill>
                  <a:schemeClr val="bg1"/>
                </a:solidFill>
              </a:rPr>
              <a:t> </a:t>
            </a:r>
            <a:r>
              <a:rPr lang="en-US" sz="2500" dirty="0" err="1" smtClean="0">
                <a:solidFill>
                  <a:schemeClr val="bg1"/>
                </a:solidFill>
              </a:rPr>
              <a:t>suhu</a:t>
            </a:r>
            <a:endParaRPr lang="en-US" sz="2500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 err="1">
                <a:solidFill>
                  <a:schemeClr val="bg1"/>
                </a:solidFill>
              </a:rPr>
              <a:t>Merupakan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nilai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numerik</a:t>
            </a:r>
            <a:r>
              <a:rPr lang="en-US" sz="2500" dirty="0">
                <a:solidFill>
                  <a:schemeClr val="bg1"/>
                </a:solidFill>
              </a:rPr>
              <a:t>, </a:t>
            </a:r>
            <a:r>
              <a:rPr lang="en-US" sz="2500" dirty="0" err="1">
                <a:solidFill>
                  <a:schemeClr val="bg1"/>
                </a:solidFill>
              </a:rPr>
              <a:t>khusus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untuk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reaksi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smtClean="0">
                <a:solidFill>
                  <a:schemeClr val="bg1"/>
                </a:solidFill>
              </a:rPr>
              <a:t>yang </a:t>
            </a:r>
            <a:r>
              <a:rPr lang="en-US" sz="2500" dirty="0" err="1" smtClean="0">
                <a:solidFill>
                  <a:schemeClr val="bg1"/>
                </a:solidFill>
              </a:rPr>
              <a:t>ditentukan</a:t>
            </a:r>
            <a:endParaRPr lang="en-US" sz="2500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 err="1">
                <a:solidFill>
                  <a:schemeClr val="bg1"/>
                </a:solidFill>
              </a:rPr>
              <a:t>Ketika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kita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mengalikan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persamaan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dengan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konstanta</a:t>
            </a:r>
            <a:r>
              <a:rPr lang="en-US" sz="2500" dirty="0">
                <a:solidFill>
                  <a:schemeClr val="bg1"/>
                </a:solidFill>
              </a:rPr>
              <a:t>, </a:t>
            </a:r>
            <a:r>
              <a:rPr lang="en-US" sz="2500" dirty="0" err="1">
                <a:solidFill>
                  <a:schemeClr val="bg1"/>
                </a:solidFill>
              </a:rPr>
              <a:t>nilai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konstanta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kesetimbangan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untuk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persamaan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baru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dinaikkan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ke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eksponen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pengganda</a:t>
            </a:r>
            <a:r>
              <a:rPr lang="en-US" sz="2500" dirty="0">
                <a:solidFill>
                  <a:schemeClr val="bg1"/>
                </a:solidFill>
              </a:rPr>
              <a:t> n * </a:t>
            </a:r>
            <a:r>
              <a:rPr lang="en-US" sz="2500" dirty="0" err="1">
                <a:solidFill>
                  <a:schemeClr val="bg1"/>
                </a:solidFill>
              </a:rPr>
              <a:t>Rxn</a:t>
            </a:r>
            <a:r>
              <a:rPr lang="en-US" sz="2500" dirty="0">
                <a:solidFill>
                  <a:schemeClr val="bg1"/>
                </a:solidFill>
              </a:rPr>
              <a:t> → </a:t>
            </a:r>
            <a:r>
              <a:rPr lang="en-US" sz="2500" dirty="0" err="1">
                <a:solidFill>
                  <a:schemeClr val="bg1"/>
                </a:solidFill>
              </a:rPr>
              <a:t>Kn</a:t>
            </a:r>
            <a:endParaRPr lang="en-US" sz="25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 err="1">
                <a:solidFill>
                  <a:schemeClr val="bg1"/>
                </a:solidFill>
              </a:rPr>
              <a:t>Ketika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kita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membalik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sebuah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persamaan</a:t>
            </a:r>
            <a:r>
              <a:rPr lang="en-US" sz="2500" dirty="0">
                <a:solidFill>
                  <a:schemeClr val="bg1"/>
                </a:solidFill>
              </a:rPr>
              <a:t>, </a:t>
            </a:r>
            <a:r>
              <a:rPr lang="en-US" sz="2500" dirty="0" err="1">
                <a:solidFill>
                  <a:schemeClr val="bg1"/>
                </a:solidFill>
              </a:rPr>
              <a:t>nilai</a:t>
            </a:r>
            <a:r>
              <a:rPr lang="en-US" sz="2500" dirty="0">
                <a:solidFill>
                  <a:schemeClr val="bg1"/>
                </a:solidFill>
              </a:rPr>
              <a:t> K </a:t>
            </a:r>
            <a:r>
              <a:rPr lang="en-US" sz="2500" dirty="0" err="1">
                <a:solidFill>
                  <a:schemeClr val="bg1"/>
                </a:solidFill>
              </a:rPr>
              <a:t>untuk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persamaan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baru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adalah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kebalikannya</a:t>
            </a:r>
            <a:r>
              <a:rPr lang="en-US" sz="2500" dirty="0">
                <a:solidFill>
                  <a:schemeClr val="bg1"/>
                </a:solidFill>
              </a:rPr>
              <a:t> (1 / K)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 err="1">
                <a:solidFill>
                  <a:schemeClr val="bg1"/>
                </a:solidFill>
              </a:rPr>
              <a:t>Ketika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kita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menambahkan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reaksi</a:t>
            </a:r>
            <a:r>
              <a:rPr lang="en-US" sz="2500" dirty="0">
                <a:solidFill>
                  <a:schemeClr val="bg1"/>
                </a:solidFill>
              </a:rPr>
              <a:t>, </a:t>
            </a:r>
            <a:r>
              <a:rPr lang="en-US" sz="2500" dirty="0" err="1">
                <a:solidFill>
                  <a:schemeClr val="bg1"/>
                </a:solidFill>
              </a:rPr>
              <a:t>kita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mengalikan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nilai</a:t>
            </a:r>
            <a:r>
              <a:rPr lang="en-US" sz="2500" dirty="0">
                <a:solidFill>
                  <a:schemeClr val="bg1"/>
                </a:solidFill>
              </a:rPr>
              <a:t> K </a:t>
            </a:r>
            <a:r>
              <a:rPr lang="en-US" sz="2500" dirty="0" err="1" smtClean="0">
                <a:solidFill>
                  <a:schemeClr val="bg1"/>
                </a:solidFill>
              </a:rPr>
              <a:t>untuk</a:t>
            </a:r>
            <a:r>
              <a:rPr lang="en-US" sz="2500" dirty="0" smtClean="0">
                <a:solidFill>
                  <a:schemeClr val="bg1"/>
                </a:solidFill>
              </a:rPr>
              <a:t> </a:t>
            </a:r>
            <a:r>
              <a:rPr lang="en-US" sz="2500" dirty="0" err="1" smtClean="0">
                <a:solidFill>
                  <a:schemeClr val="bg1"/>
                </a:solidFill>
              </a:rPr>
              <a:t>reaksi</a:t>
            </a:r>
            <a:r>
              <a:rPr lang="en-US" sz="2500" dirty="0" smtClean="0">
                <a:solidFill>
                  <a:schemeClr val="bg1"/>
                </a:solidFill>
              </a:rPr>
              <a:t>.</a:t>
            </a:r>
          </a:p>
          <a:p>
            <a:endParaRPr lang="en-US" sz="25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2770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215900" h="1206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Rectangle 10"/>
          <p:cNvSpPr/>
          <p:nvPr/>
        </p:nvSpPr>
        <p:spPr>
          <a:xfrm>
            <a:off x="3570515" y="391886"/>
            <a:ext cx="5138056" cy="8128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500" dirty="0" err="1" smtClean="0"/>
              <a:t>Konstanta</a:t>
            </a:r>
            <a:r>
              <a:rPr lang="en-US" sz="2500" dirty="0" smtClean="0"/>
              <a:t> </a:t>
            </a:r>
            <a:r>
              <a:rPr lang="en-US" sz="2500" dirty="0" err="1" smtClean="0"/>
              <a:t>Kesetimbangan</a:t>
            </a:r>
            <a:r>
              <a:rPr lang="en-US" sz="2500" dirty="0" smtClean="0"/>
              <a:t> (</a:t>
            </a:r>
            <a:r>
              <a:rPr lang="en-US" sz="2500" dirty="0" err="1" smtClean="0"/>
              <a:t>K</a:t>
            </a:r>
            <a:r>
              <a:rPr lang="en-US" dirty="0" err="1" smtClean="0"/>
              <a:t>p</a:t>
            </a:r>
            <a:r>
              <a:rPr lang="en-US" sz="2500" dirty="0" smtClean="0"/>
              <a:t>)</a:t>
            </a:r>
            <a:endParaRPr lang="en-US" sz="2500" dirty="0"/>
          </a:p>
        </p:txBody>
      </p:sp>
      <p:sp>
        <p:nvSpPr>
          <p:cNvPr id="16" name="TextBox 15"/>
          <p:cNvSpPr txBox="1"/>
          <p:nvPr/>
        </p:nvSpPr>
        <p:spPr>
          <a:xfrm>
            <a:off x="508001" y="1379577"/>
            <a:ext cx="10682514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 err="1">
                <a:solidFill>
                  <a:schemeClr val="bg1"/>
                </a:solidFill>
              </a:rPr>
              <a:t>Berdasarkan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reaksi</a:t>
            </a:r>
            <a:r>
              <a:rPr lang="en-US" sz="2500" dirty="0">
                <a:solidFill>
                  <a:schemeClr val="bg1"/>
                </a:solidFill>
              </a:rPr>
              <a:t> di mana </a:t>
            </a:r>
            <a:r>
              <a:rPr lang="en-US" sz="2500" dirty="0" err="1">
                <a:solidFill>
                  <a:schemeClr val="bg1"/>
                </a:solidFill>
              </a:rPr>
              <a:t>zat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tersebut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berbentuk</a:t>
            </a:r>
            <a:r>
              <a:rPr lang="en-US" sz="2500" dirty="0">
                <a:solidFill>
                  <a:schemeClr val="bg1"/>
                </a:solidFill>
              </a:rPr>
              <a:t> gas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 err="1">
                <a:solidFill>
                  <a:schemeClr val="bg1"/>
                </a:solidFill>
              </a:rPr>
              <a:t>Asumsikan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kuantitas</a:t>
            </a:r>
            <a:r>
              <a:rPr lang="en-US" sz="2500" dirty="0">
                <a:solidFill>
                  <a:schemeClr val="bg1"/>
                </a:solidFill>
              </a:rPr>
              <a:t> gas </a:t>
            </a:r>
            <a:r>
              <a:rPr lang="en-US" sz="2500" dirty="0" err="1">
                <a:solidFill>
                  <a:schemeClr val="bg1"/>
                </a:solidFill>
              </a:rPr>
              <a:t>dinyatakan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dalam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 smtClean="0">
                <a:solidFill>
                  <a:schemeClr val="bg1"/>
                </a:solidFill>
              </a:rPr>
              <a:t>massa</a:t>
            </a:r>
            <a:endParaRPr lang="en-US" sz="25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 err="1">
                <a:solidFill>
                  <a:schemeClr val="bg1"/>
                </a:solidFill>
              </a:rPr>
              <a:t>Bandingkan</a:t>
            </a:r>
            <a:r>
              <a:rPr lang="en-US" sz="2500" dirty="0">
                <a:solidFill>
                  <a:schemeClr val="bg1"/>
                </a:solidFill>
              </a:rPr>
              <a:t> K</a:t>
            </a:r>
            <a:r>
              <a:rPr lang="en-US" dirty="0">
                <a:solidFill>
                  <a:schemeClr val="bg1"/>
                </a:solidFill>
              </a:rPr>
              <a:t>c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ke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smtClean="0">
                <a:solidFill>
                  <a:schemeClr val="bg1"/>
                </a:solidFill>
              </a:rPr>
              <a:t>K</a:t>
            </a:r>
            <a:r>
              <a:rPr lang="en-US" dirty="0" smtClean="0">
                <a:solidFill>
                  <a:schemeClr val="bg1"/>
                </a:solidFill>
              </a:rPr>
              <a:t>P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</p:txBody>
      </p:sp>
      <p:graphicFrame>
        <p:nvGraphicFramePr>
          <p:cNvPr id="5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7870199"/>
              </p:ext>
            </p:extLst>
          </p:nvPr>
        </p:nvGraphicFramePr>
        <p:xfrm>
          <a:off x="1334634" y="2840037"/>
          <a:ext cx="2961595" cy="19787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4" name="Equation" r:id="rId3" imgW="914400" imgH="495000" progId="Equation.DSMT4">
                  <p:embed/>
                </p:oleObj>
              </mc:Choice>
              <mc:Fallback>
                <p:oleObj name="Equation" r:id="rId3" imgW="914400" imgH="495000" progId="Equation.DSMT4">
                  <p:embed/>
                  <p:pic>
                    <p:nvPicPr>
                      <p:cNvPr id="6147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4634" y="2840037"/>
                        <a:ext cx="2961595" cy="197870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2737837"/>
              </p:ext>
            </p:extLst>
          </p:nvPr>
        </p:nvGraphicFramePr>
        <p:xfrm>
          <a:off x="5849258" y="2901196"/>
          <a:ext cx="3062513" cy="1856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5" name="Equation" r:id="rId5" imgW="736560" imgH="469800" progId="Equation.DSMT4">
                  <p:embed/>
                </p:oleObj>
              </mc:Choice>
              <mc:Fallback>
                <p:oleObj name="Equation" r:id="rId5" imgW="736560" imgH="469800" progId="Equation.DSMT4">
                  <p:embed/>
                  <p:pic>
                    <p:nvPicPr>
                      <p:cNvPr id="6146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49258" y="2901196"/>
                        <a:ext cx="3062513" cy="18563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49880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215900" h="1206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6" name="TextBox 15"/>
          <p:cNvSpPr txBox="1"/>
          <p:nvPr/>
        </p:nvSpPr>
        <p:spPr>
          <a:xfrm>
            <a:off x="508001" y="1640834"/>
            <a:ext cx="10682514" cy="2292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 err="1">
                <a:solidFill>
                  <a:schemeClr val="bg1"/>
                </a:solidFill>
              </a:rPr>
              <a:t>Jika</a:t>
            </a:r>
            <a:r>
              <a:rPr lang="en-US" sz="2500" dirty="0">
                <a:solidFill>
                  <a:schemeClr val="bg1"/>
                </a:solidFill>
              </a:rPr>
              <a:t> PV = </a:t>
            </a:r>
            <a:r>
              <a:rPr lang="en-US" sz="2500" dirty="0" err="1">
                <a:solidFill>
                  <a:schemeClr val="bg1"/>
                </a:solidFill>
              </a:rPr>
              <a:t>nRT</a:t>
            </a:r>
            <a:r>
              <a:rPr lang="en-US" sz="2500" dirty="0">
                <a:solidFill>
                  <a:schemeClr val="bg1"/>
                </a:solidFill>
              </a:rPr>
              <a:t>, </a:t>
            </a:r>
            <a:r>
              <a:rPr lang="en-US" sz="2500" dirty="0" err="1">
                <a:solidFill>
                  <a:schemeClr val="bg1"/>
                </a:solidFill>
              </a:rPr>
              <a:t>maka</a:t>
            </a:r>
            <a:r>
              <a:rPr lang="en-US" sz="2500" dirty="0">
                <a:solidFill>
                  <a:schemeClr val="bg1"/>
                </a:solidFill>
              </a:rPr>
              <a:t> P / RT = n / 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 err="1">
                <a:solidFill>
                  <a:schemeClr val="bg1"/>
                </a:solidFill>
              </a:rPr>
              <a:t>Mengganti</a:t>
            </a:r>
            <a:r>
              <a:rPr lang="en-US" sz="2500" dirty="0">
                <a:solidFill>
                  <a:schemeClr val="bg1"/>
                </a:solidFill>
              </a:rPr>
              <a:t> P / RT </a:t>
            </a:r>
            <a:r>
              <a:rPr lang="en-US" sz="2500" dirty="0" err="1">
                <a:solidFill>
                  <a:schemeClr val="bg1"/>
                </a:solidFill>
              </a:rPr>
              <a:t>untuk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konsentrasi</a:t>
            </a:r>
            <a:r>
              <a:rPr lang="en-US" sz="2500" dirty="0">
                <a:solidFill>
                  <a:schemeClr val="bg1"/>
                </a:solidFill>
              </a:rPr>
              <a:t> molar </a:t>
            </a:r>
            <a:r>
              <a:rPr lang="en-US" sz="2500" dirty="0" err="1">
                <a:solidFill>
                  <a:schemeClr val="bg1"/>
                </a:solidFill>
              </a:rPr>
              <a:t>ke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dalam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ekspresi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aksi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massa</a:t>
            </a:r>
            <a:r>
              <a:rPr lang="en-US" sz="2500" dirty="0">
                <a:solidFill>
                  <a:schemeClr val="bg1"/>
                </a:solidFill>
              </a:rPr>
              <a:t>, Kc, </a:t>
            </a:r>
            <a:r>
              <a:rPr lang="en-US" sz="2500" dirty="0" err="1">
                <a:solidFill>
                  <a:schemeClr val="bg1"/>
                </a:solidFill>
              </a:rPr>
              <a:t>menghasilkan</a:t>
            </a:r>
            <a:r>
              <a:rPr lang="en-US" sz="2500" dirty="0">
                <a:solidFill>
                  <a:schemeClr val="bg1"/>
                </a:solidFill>
              </a:rPr>
              <a:t> formula </a:t>
            </a:r>
            <a:r>
              <a:rPr lang="en-US" sz="2500" dirty="0" err="1">
                <a:solidFill>
                  <a:schemeClr val="bg1"/>
                </a:solidFill>
              </a:rPr>
              <a:t>berbasis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tekanan</a:t>
            </a:r>
            <a:endParaRPr lang="en-US" sz="25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>
                <a:solidFill>
                  <a:schemeClr val="bg1"/>
                </a:solidFill>
              </a:rPr>
              <a:t>∆ng = [</a:t>
            </a:r>
            <a:r>
              <a:rPr lang="en-US" sz="2500" dirty="0" err="1">
                <a:solidFill>
                  <a:schemeClr val="bg1"/>
                </a:solidFill>
              </a:rPr>
              <a:t>mol</a:t>
            </a:r>
            <a:r>
              <a:rPr lang="en-US" sz="2500" dirty="0">
                <a:solidFill>
                  <a:schemeClr val="bg1"/>
                </a:solidFill>
              </a:rPr>
              <a:t> gas </a:t>
            </a:r>
            <a:r>
              <a:rPr lang="en-US" sz="2500" dirty="0" err="1">
                <a:solidFill>
                  <a:schemeClr val="bg1"/>
                </a:solidFill>
              </a:rPr>
              <a:t>dalam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produk</a:t>
            </a:r>
            <a:r>
              <a:rPr lang="en-US" sz="2500" dirty="0">
                <a:solidFill>
                  <a:schemeClr val="bg1"/>
                </a:solidFill>
              </a:rPr>
              <a:t>] - [</a:t>
            </a:r>
            <a:r>
              <a:rPr lang="en-US" sz="2500" dirty="0" err="1">
                <a:solidFill>
                  <a:schemeClr val="bg1"/>
                </a:solidFill>
              </a:rPr>
              <a:t>mol</a:t>
            </a:r>
            <a:r>
              <a:rPr lang="en-US" sz="2500" dirty="0">
                <a:solidFill>
                  <a:schemeClr val="bg1"/>
                </a:solidFill>
              </a:rPr>
              <a:t> gas </a:t>
            </a:r>
            <a:r>
              <a:rPr lang="en-US" sz="2500" dirty="0" err="1">
                <a:solidFill>
                  <a:schemeClr val="bg1"/>
                </a:solidFill>
              </a:rPr>
              <a:t>dalam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reaktan</a:t>
            </a:r>
            <a:r>
              <a:rPr lang="en-US" sz="2500" dirty="0">
                <a:solidFill>
                  <a:schemeClr val="bg1"/>
                </a:solidFill>
              </a:rPr>
              <a:t>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>
                <a:solidFill>
                  <a:schemeClr val="bg1"/>
                </a:solidFill>
              </a:rPr>
              <a:t>R = 0,0821 L </a:t>
            </a:r>
            <a:r>
              <a:rPr lang="en-US" sz="2500" dirty="0" err="1">
                <a:solidFill>
                  <a:schemeClr val="bg1"/>
                </a:solidFill>
              </a:rPr>
              <a:t>atm</a:t>
            </a:r>
            <a:r>
              <a:rPr lang="en-US" sz="2500" dirty="0">
                <a:solidFill>
                  <a:schemeClr val="bg1"/>
                </a:solidFill>
              </a:rPr>
              <a:t> mol-1 K-1</a:t>
            </a:r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703943" y="739620"/>
            <a:ext cx="7772400" cy="579438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altLang="en-US" sz="3000" b="1" i="1" dirty="0" err="1" smtClean="0">
                <a:solidFill>
                  <a:schemeClr val="bg1"/>
                </a:solidFill>
              </a:rPr>
              <a:t>K</a:t>
            </a:r>
            <a:r>
              <a:rPr lang="en-US" altLang="en-US" sz="3000" b="1" baseline="-25000" dirty="0" err="1" smtClean="0">
                <a:solidFill>
                  <a:schemeClr val="bg1"/>
                </a:solidFill>
              </a:rPr>
              <a:t>p</a:t>
            </a:r>
            <a:r>
              <a:rPr lang="en-US" altLang="en-US" sz="3000" b="1" dirty="0" smtClean="0">
                <a:solidFill>
                  <a:schemeClr val="bg1"/>
                </a:solidFill>
              </a:rPr>
              <a:t> vs </a:t>
            </a:r>
            <a:r>
              <a:rPr lang="en-US" altLang="en-US" sz="3000" b="1" i="1" dirty="0" smtClean="0">
                <a:solidFill>
                  <a:schemeClr val="bg1"/>
                </a:solidFill>
              </a:rPr>
              <a:t>K</a:t>
            </a:r>
            <a:r>
              <a:rPr lang="en-US" altLang="en-US" sz="2000" b="1" baseline="-25000" dirty="0" smtClean="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3260725" y="4154488"/>
            <a:ext cx="2465388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9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9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9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9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9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3200" i="1" dirty="0">
                <a:solidFill>
                  <a:schemeClr val="bg1"/>
                </a:solidFill>
              </a:rPr>
              <a:t>K</a:t>
            </a:r>
            <a:r>
              <a:rPr lang="en-US" altLang="en-US" sz="3200" baseline="-25000" dirty="0">
                <a:solidFill>
                  <a:schemeClr val="bg1"/>
                </a:solidFill>
              </a:rPr>
              <a:t>P</a:t>
            </a:r>
            <a:r>
              <a:rPr lang="en-US" altLang="en-US" sz="3200" dirty="0">
                <a:solidFill>
                  <a:schemeClr val="bg1"/>
                </a:solidFill>
              </a:rPr>
              <a:t> = </a:t>
            </a:r>
            <a:r>
              <a:rPr lang="en-US" altLang="en-US" sz="3200" i="1" dirty="0">
                <a:solidFill>
                  <a:schemeClr val="bg1"/>
                </a:solidFill>
              </a:rPr>
              <a:t>K</a:t>
            </a:r>
            <a:r>
              <a:rPr lang="en-US" altLang="en-US" sz="3200" baseline="-25000" dirty="0">
                <a:solidFill>
                  <a:schemeClr val="bg1"/>
                </a:solidFill>
              </a:rPr>
              <a:t>c</a:t>
            </a:r>
            <a:r>
              <a:rPr lang="en-US" altLang="en-US" sz="3200" dirty="0">
                <a:solidFill>
                  <a:schemeClr val="bg1"/>
                </a:solidFill>
              </a:rPr>
              <a:t>(</a:t>
            </a:r>
            <a:r>
              <a:rPr lang="en-US" altLang="en-US" sz="3200" i="1" dirty="0">
                <a:solidFill>
                  <a:schemeClr val="bg1"/>
                </a:solidFill>
              </a:rPr>
              <a:t>RT</a:t>
            </a:r>
            <a:r>
              <a:rPr lang="en-US" altLang="en-US" sz="3200" dirty="0">
                <a:solidFill>
                  <a:schemeClr val="bg1"/>
                </a:solidFill>
              </a:rPr>
              <a:t>)</a:t>
            </a:r>
            <a:r>
              <a:rPr lang="en-US" altLang="en-US" sz="3200" baseline="30000" dirty="0">
                <a:solidFill>
                  <a:schemeClr val="bg1"/>
                </a:solidFill>
                <a:sym typeface="Symbol" panose="05050102010706020507" pitchFamily="18" charset="2"/>
              </a:rPr>
              <a:t></a:t>
            </a:r>
            <a:r>
              <a:rPr lang="en-US" altLang="en-US" sz="3200" i="1" baseline="30000" dirty="0">
                <a:solidFill>
                  <a:schemeClr val="bg1"/>
                </a:solidFill>
                <a:sym typeface="Symbol" panose="05050102010706020507" pitchFamily="18" charset="2"/>
              </a:rPr>
              <a:t>n</a:t>
            </a:r>
            <a:endParaRPr lang="en-US" altLang="en-US" sz="3200" i="1" dirty="0">
              <a:solidFill>
                <a:schemeClr val="bg1"/>
              </a:solidFill>
              <a:sym typeface="Symbol" panose="05050102010706020507" pitchFamily="18" charset="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66924" y="4733925"/>
            <a:ext cx="2846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(Neil, D. 2012:705)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076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D06F1E"/>
      </a:dk2>
      <a:lt2>
        <a:srgbClr val="F0BE21"/>
      </a:lt2>
      <a:accent1>
        <a:srgbClr val="760603"/>
      </a:accent1>
      <a:accent2>
        <a:srgbClr val="9F761A"/>
      </a:accent2>
      <a:accent3>
        <a:srgbClr val="92A200"/>
      </a:accent3>
      <a:accent4>
        <a:srgbClr val="4AA157"/>
      </a:accent4>
      <a:accent5>
        <a:srgbClr val="46788D"/>
      </a:accent5>
      <a:accent6>
        <a:srgbClr val="A848A8"/>
      </a:accent6>
      <a:hlink>
        <a:srgbClr val="460402"/>
      </a:hlink>
      <a:folHlink>
        <a:srgbClr val="991111"/>
      </a:folHlink>
    </a:clrScheme>
    <a:fontScheme name="Slice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62000"/>
                <a:satMod val="200000"/>
                <a:lumMod val="124000"/>
              </a:schemeClr>
            </a:gs>
            <a:gs pos="100000">
              <a:schemeClr val="phClr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2000"/>
                <a:hueMod val="22000"/>
                <a:satMod val="220000"/>
                <a:lumMod val="6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ice" id="{0507925B-6AC9-4358-8E18-C330545D08F8}" vid="{282EB108-EDE6-4B8E-957B-D4A69BF580E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324</TotalTime>
  <Words>583</Words>
  <Application>Microsoft Office PowerPoint</Application>
  <PresentationFormat>Custom</PresentationFormat>
  <Paragraphs>80</Paragraphs>
  <Slides>14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Slice</vt:lpstr>
      <vt:lpstr>Picture</vt:lpstr>
      <vt:lpstr>Drawing</vt:lpstr>
      <vt:lpstr>Equation</vt:lpstr>
      <vt:lpstr>KESETIMBANGAN KIMIA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KESETIMBANGAN KIMIA</dc:title>
  <dc:creator>Windows User</dc:creator>
  <cp:lastModifiedBy>Windows User</cp:lastModifiedBy>
  <cp:revision>12</cp:revision>
  <dcterms:created xsi:type="dcterms:W3CDTF">2018-04-22T08:29:31Z</dcterms:created>
  <dcterms:modified xsi:type="dcterms:W3CDTF">2018-04-22T14:45:25Z</dcterms:modified>
</cp:coreProperties>
</file>