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40"/>
  </p:notesMasterIdLst>
  <p:handoutMasterIdLst>
    <p:handoutMasterId r:id="rId41"/>
  </p:handoutMasterIdLst>
  <p:sldIdLst>
    <p:sldId id="281" r:id="rId2"/>
    <p:sldId id="282" r:id="rId3"/>
    <p:sldId id="258" r:id="rId4"/>
    <p:sldId id="290" r:id="rId5"/>
    <p:sldId id="279" r:id="rId6"/>
    <p:sldId id="259" r:id="rId7"/>
    <p:sldId id="260" r:id="rId8"/>
    <p:sldId id="262" r:id="rId9"/>
    <p:sldId id="263" r:id="rId10"/>
    <p:sldId id="264" r:id="rId11"/>
    <p:sldId id="265" r:id="rId12"/>
    <p:sldId id="296" r:id="rId13"/>
    <p:sldId id="297" r:id="rId14"/>
    <p:sldId id="266" r:id="rId15"/>
    <p:sldId id="267" r:id="rId16"/>
    <p:sldId id="295" r:id="rId17"/>
    <p:sldId id="268" r:id="rId18"/>
    <p:sldId id="280" r:id="rId19"/>
    <p:sldId id="292" r:id="rId20"/>
    <p:sldId id="294" r:id="rId21"/>
    <p:sldId id="291" r:id="rId22"/>
    <p:sldId id="283" r:id="rId23"/>
    <p:sldId id="269" r:id="rId24"/>
    <p:sldId id="270" r:id="rId25"/>
    <p:sldId id="271" r:id="rId26"/>
    <p:sldId id="298" r:id="rId27"/>
    <p:sldId id="299" r:id="rId28"/>
    <p:sldId id="300" r:id="rId29"/>
    <p:sldId id="301" r:id="rId30"/>
    <p:sldId id="302" r:id="rId31"/>
    <p:sldId id="303" r:id="rId32"/>
    <p:sldId id="304" r:id="rId33"/>
    <p:sldId id="308" r:id="rId34"/>
    <p:sldId id="309" r:id="rId35"/>
    <p:sldId id="310" r:id="rId36"/>
    <p:sldId id="311" r:id="rId37"/>
    <p:sldId id="307" r:id="rId38"/>
    <p:sldId id="313" r:id="rId39"/>
  </p:sldIdLst>
  <p:sldSz cx="9144000" cy="6858000" type="screen4x3"/>
  <p:notesSz cx="7077075" cy="90773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434" autoAdjust="0"/>
  </p:normalViewPr>
  <p:slideViewPr>
    <p:cSldViewPr>
      <p:cViewPr varScale="1">
        <p:scale>
          <a:sx n="74" d="100"/>
          <a:sy n="74" d="100"/>
        </p:scale>
        <p:origin x="126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_rels/data1.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AAA9B1-059C-4125-B896-C5E36EA1CF36}"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GB"/>
        </a:p>
      </dgm:t>
    </dgm:pt>
    <dgm:pt modelId="{C36DE7C9-482D-48AD-B98B-9E5D11275028}">
      <dgm:prSet phldrT="[Text]"/>
      <dgm:spPr/>
      <dgm:t>
        <a:bodyPr/>
        <a:lstStyle/>
        <a:p>
          <a:r>
            <a:rPr lang="en-GB" dirty="0" smtClean="0"/>
            <a:t>Did the investigator assign exposure?</a:t>
          </a:r>
          <a:endParaRPr lang="en-GB" dirty="0"/>
        </a:p>
      </dgm:t>
    </dgm:pt>
    <dgm:pt modelId="{A1B99B6A-41D1-4EBE-A1A4-948B1E81EF9D}" type="parTrans" cxnId="{38348F8A-2EA7-48CF-BC02-6AB73D50A235}">
      <dgm:prSet/>
      <dgm:spPr/>
      <dgm:t>
        <a:bodyPr/>
        <a:lstStyle/>
        <a:p>
          <a:endParaRPr lang="en-GB"/>
        </a:p>
      </dgm:t>
    </dgm:pt>
    <dgm:pt modelId="{F4D7269F-EF8C-4E09-B6B8-209C9AB88A91}" type="sibTrans" cxnId="{38348F8A-2EA7-48CF-BC02-6AB73D50A235}">
      <dgm:prSet/>
      <dgm:spPr/>
      <dgm:t>
        <a:bodyPr/>
        <a:lstStyle/>
        <a:p>
          <a:endParaRPr lang="en-GB"/>
        </a:p>
      </dgm:t>
    </dgm:pt>
    <dgm:pt modelId="{B89EC0C8-74D0-4BEE-9062-7B4C8205B5D4}">
      <dgm:prSet phldrT="[Text]"/>
      <dgm:spPr/>
      <dgm:t>
        <a:bodyPr/>
        <a:lstStyle/>
        <a:p>
          <a:r>
            <a:rPr lang="en-GB" b="1" dirty="0" smtClean="0">
              <a:solidFill>
                <a:srgbClr val="FF0000"/>
              </a:solidFill>
            </a:rPr>
            <a:t>(YES)</a:t>
          </a:r>
        </a:p>
        <a:p>
          <a:r>
            <a:rPr lang="en-GB" dirty="0" smtClean="0"/>
            <a:t>Experimental studies</a:t>
          </a:r>
          <a:endParaRPr lang="en-GB" dirty="0"/>
        </a:p>
      </dgm:t>
    </dgm:pt>
    <dgm:pt modelId="{94DEEA4F-7A52-428F-9047-0C45531EAF34}" type="parTrans" cxnId="{E2C6B0A9-34AA-4065-85C3-B94B707E866E}">
      <dgm:prSet/>
      <dgm:spPr/>
      <dgm:t>
        <a:bodyPr/>
        <a:lstStyle/>
        <a:p>
          <a:endParaRPr lang="en-GB"/>
        </a:p>
      </dgm:t>
    </dgm:pt>
    <dgm:pt modelId="{A54F73E1-35F9-4270-85D5-ED04D916AC46}" type="sibTrans" cxnId="{E2C6B0A9-34AA-4065-85C3-B94B707E866E}">
      <dgm:prSet/>
      <dgm:spPr/>
      <dgm:t>
        <a:bodyPr/>
        <a:lstStyle/>
        <a:p>
          <a:endParaRPr lang="en-GB"/>
        </a:p>
      </dgm:t>
    </dgm:pt>
    <dgm:pt modelId="{97F19200-A536-4D42-9A4D-AA018E2FA9AA}">
      <dgm:prSet phldrT="[Text]"/>
      <dgm:spPr/>
      <dgm:t>
        <a:bodyPr/>
        <a:lstStyle/>
        <a:p>
          <a:r>
            <a:rPr lang="en-GB" dirty="0" smtClean="0"/>
            <a:t>Randomized controlled trial</a:t>
          </a:r>
          <a:endParaRPr lang="en-GB" dirty="0"/>
        </a:p>
      </dgm:t>
    </dgm:pt>
    <dgm:pt modelId="{8C24A2AD-330D-485D-8259-8BA75E006D08}" type="parTrans" cxnId="{2C07C9A9-8C3F-4EFF-B1E0-46E7C99E6DF1}">
      <dgm:prSet/>
      <dgm:spPr/>
      <dgm:t>
        <a:bodyPr/>
        <a:lstStyle/>
        <a:p>
          <a:endParaRPr lang="en-GB"/>
        </a:p>
      </dgm:t>
    </dgm:pt>
    <dgm:pt modelId="{48BEE879-6CA0-4E44-8E41-A16101A3F8B4}" type="sibTrans" cxnId="{2C07C9A9-8C3F-4EFF-B1E0-46E7C99E6DF1}">
      <dgm:prSet/>
      <dgm:spPr/>
      <dgm:t>
        <a:bodyPr/>
        <a:lstStyle/>
        <a:p>
          <a:endParaRPr lang="en-GB"/>
        </a:p>
      </dgm:t>
    </dgm:pt>
    <dgm:pt modelId="{FC6BEA3C-5F26-43ED-8DB1-CCFDF1F835E7}">
      <dgm:prSet phldrT="[Text]"/>
      <dgm:spPr/>
      <dgm:t>
        <a:bodyPr/>
        <a:lstStyle/>
        <a:p>
          <a:r>
            <a:rPr lang="en-GB" dirty="0" smtClean="0"/>
            <a:t>Non-randomized controlled trial</a:t>
          </a:r>
          <a:endParaRPr lang="en-GB" dirty="0"/>
        </a:p>
      </dgm:t>
    </dgm:pt>
    <dgm:pt modelId="{6B5E446A-9EBD-4EF5-8965-EC853D96B00E}" type="parTrans" cxnId="{4F10BA45-4143-4907-9E77-708390DE9728}">
      <dgm:prSet/>
      <dgm:spPr/>
      <dgm:t>
        <a:bodyPr/>
        <a:lstStyle/>
        <a:p>
          <a:endParaRPr lang="en-GB"/>
        </a:p>
      </dgm:t>
    </dgm:pt>
    <dgm:pt modelId="{F924BADA-CE67-450A-A01F-034780AEACBC}" type="sibTrans" cxnId="{4F10BA45-4143-4907-9E77-708390DE9728}">
      <dgm:prSet/>
      <dgm:spPr/>
      <dgm:t>
        <a:bodyPr/>
        <a:lstStyle/>
        <a:p>
          <a:endParaRPr lang="en-GB"/>
        </a:p>
      </dgm:t>
    </dgm:pt>
    <dgm:pt modelId="{4339872C-B1FE-4023-B496-B2B92404663E}">
      <dgm:prSet phldrT="[Text]"/>
      <dgm:spPr/>
      <dgm:t>
        <a:bodyPr/>
        <a:lstStyle/>
        <a:p>
          <a:r>
            <a:rPr lang="en-GB" b="1" dirty="0" smtClean="0">
              <a:solidFill>
                <a:srgbClr val="FF0000"/>
              </a:solidFill>
            </a:rPr>
            <a:t>(NO)</a:t>
          </a:r>
        </a:p>
        <a:p>
          <a:r>
            <a:rPr lang="en-GB" dirty="0" smtClean="0"/>
            <a:t>Observational studies</a:t>
          </a:r>
          <a:endParaRPr lang="en-GB" dirty="0"/>
        </a:p>
      </dgm:t>
    </dgm:pt>
    <dgm:pt modelId="{61218C70-AAB1-4977-A361-9782CF15FE3E}" type="parTrans" cxnId="{EE06F7CD-1DA5-4DB8-88B4-97D6B2DA7269}">
      <dgm:prSet/>
      <dgm:spPr/>
      <dgm:t>
        <a:bodyPr/>
        <a:lstStyle/>
        <a:p>
          <a:endParaRPr lang="en-GB"/>
        </a:p>
      </dgm:t>
    </dgm:pt>
    <dgm:pt modelId="{1E63C4C2-FEDE-438B-90DB-7C2F474BA3C8}" type="sibTrans" cxnId="{EE06F7CD-1DA5-4DB8-88B4-97D6B2DA7269}">
      <dgm:prSet/>
      <dgm:spPr/>
      <dgm:t>
        <a:bodyPr/>
        <a:lstStyle/>
        <a:p>
          <a:endParaRPr lang="en-GB"/>
        </a:p>
      </dgm:t>
    </dgm:pt>
    <dgm:pt modelId="{007F3049-1056-4F26-AFDC-6DC6D7B50E07}">
      <dgm:prSet phldrT="[Text]"/>
      <dgm:spPr/>
      <dgm:t>
        <a:bodyPr/>
        <a:lstStyle/>
        <a:p>
          <a:r>
            <a:rPr lang="en-GB" dirty="0" smtClean="0"/>
            <a:t>Analytical studies</a:t>
          </a:r>
          <a:endParaRPr lang="en-GB" dirty="0"/>
        </a:p>
      </dgm:t>
    </dgm:pt>
    <dgm:pt modelId="{CFD0C322-F19A-43F0-8849-3C23145EE710}" type="parTrans" cxnId="{C53F0AAA-5671-48EE-B64E-44E2C49A1B9E}">
      <dgm:prSet/>
      <dgm:spPr/>
      <dgm:t>
        <a:bodyPr/>
        <a:lstStyle/>
        <a:p>
          <a:endParaRPr lang="en-GB"/>
        </a:p>
      </dgm:t>
    </dgm:pt>
    <dgm:pt modelId="{612897D9-E44B-422F-A7A5-09C9DE600EB7}" type="sibTrans" cxnId="{C53F0AAA-5671-48EE-B64E-44E2C49A1B9E}">
      <dgm:prSet/>
      <dgm:spPr/>
      <dgm:t>
        <a:bodyPr/>
        <a:lstStyle/>
        <a:p>
          <a:endParaRPr lang="en-GB"/>
        </a:p>
      </dgm:t>
    </dgm:pt>
    <dgm:pt modelId="{E182F442-992C-4551-AFC5-3503FC33D6B2}">
      <dgm:prSet/>
      <dgm:spPr/>
      <dgm:t>
        <a:bodyPr/>
        <a:lstStyle/>
        <a:p>
          <a:r>
            <a:rPr lang="en-GB" dirty="0" smtClean="0"/>
            <a:t>Descriptive studies</a:t>
          </a:r>
          <a:endParaRPr lang="en-GB" dirty="0"/>
        </a:p>
      </dgm:t>
    </dgm:pt>
    <dgm:pt modelId="{0760D594-8DB8-4F45-8DA0-8A82DEE8CD30}" type="parTrans" cxnId="{F87FC6CC-2AED-4CC8-B220-80F80A25F506}">
      <dgm:prSet/>
      <dgm:spPr/>
      <dgm:t>
        <a:bodyPr/>
        <a:lstStyle/>
        <a:p>
          <a:endParaRPr lang="en-GB"/>
        </a:p>
      </dgm:t>
    </dgm:pt>
    <dgm:pt modelId="{45930FEC-4867-47C6-AC35-904F8335B16F}" type="sibTrans" cxnId="{F87FC6CC-2AED-4CC8-B220-80F80A25F506}">
      <dgm:prSet/>
      <dgm:spPr/>
      <dgm:t>
        <a:bodyPr/>
        <a:lstStyle/>
        <a:p>
          <a:endParaRPr lang="en-GB"/>
        </a:p>
      </dgm:t>
    </dgm:pt>
    <dgm:pt modelId="{F054636A-1ED0-423C-A7BD-000A5DDD0590}">
      <dgm:prSet/>
      <dgm:spPr/>
      <dgm:t>
        <a:bodyPr/>
        <a:lstStyle/>
        <a:p>
          <a:r>
            <a:rPr lang="en-GB" dirty="0" smtClean="0"/>
            <a:t>Cross-sectional descriptive studies</a:t>
          </a:r>
          <a:endParaRPr lang="en-GB" dirty="0"/>
        </a:p>
      </dgm:t>
    </dgm:pt>
    <dgm:pt modelId="{8E7499DA-AD47-4C29-A5DD-7473FCBEB931}" type="parTrans" cxnId="{02B9CB45-D2EB-4CFA-84B8-B1999C3B8E44}">
      <dgm:prSet/>
      <dgm:spPr/>
      <dgm:t>
        <a:bodyPr/>
        <a:lstStyle/>
        <a:p>
          <a:endParaRPr lang="en-GB"/>
        </a:p>
      </dgm:t>
    </dgm:pt>
    <dgm:pt modelId="{E41B2647-15B0-47E5-A498-38F42C33184D}" type="sibTrans" cxnId="{02B9CB45-D2EB-4CFA-84B8-B1999C3B8E44}">
      <dgm:prSet/>
      <dgm:spPr/>
      <dgm:t>
        <a:bodyPr/>
        <a:lstStyle/>
        <a:p>
          <a:endParaRPr lang="en-GB"/>
        </a:p>
      </dgm:t>
    </dgm:pt>
    <dgm:pt modelId="{790E60B2-652E-48FD-BD39-72B83E819E80}">
      <dgm:prSet/>
      <dgm:spPr/>
      <dgm:t>
        <a:bodyPr/>
        <a:lstStyle/>
        <a:p>
          <a:r>
            <a:rPr lang="en-GB" dirty="0" smtClean="0"/>
            <a:t>Cross-sectional comparative studies</a:t>
          </a:r>
          <a:endParaRPr lang="en-GB" dirty="0"/>
        </a:p>
      </dgm:t>
    </dgm:pt>
    <dgm:pt modelId="{CBB59FD6-3369-4F3F-850A-296E5BE16414}" type="parTrans" cxnId="{ABF48E9F-E1BC-4D58-B7E4-57526DD3F0D3}">
      <dgm:prSet/>
      <dgm:spPr/>
      <dgm:t>
        <a:bodyPr/>
        <a:lstStyle/>
        <a:p>
          <a:endParaRPr lang="en-GB"/>
        </a:p>
      </dgm:t>
    </dgm:pt>
    <dgm:pt modelId="{7798B0AF-E7E9-4FC7-A9F9-F2892E901E32}" type="sibTrans" cxnId="{ABF48E9F-E1BC-4D58-B7E4-57526DD3F0D3}">
      <dgm:prSet/>
      <dgm:spPr/>
      <dgm:t>
        <a:bodyPr/>
        <a:lstStyle/>
        <a:p>
          <a:endParaRPr lang="en-GB"/>
        </a:p>
      </dgm:t>
    </dgm:pt>
    <dgm:pt modelId="{E432156D-72B3-4429-B4F0-41D47F670905}">
      <dgm:prSet/>
      <dgm:spPr/>
      <dgm:t>
        <a:bodyPr/>
        <a:lstStyle/>
        <a:p>
          <a:r>
            <a:rPr lang="en-GB" dirty="0" smtClean="0"/>
            <a:t>Cohort studies</a:t>
          </a:r>
          <a:endParaRPr lang="en-GB" dirty="0"/>
        </a:p>
      </dgm:t>
    </dgm:pt>
    <dgm:pt modelId="{7C34A9D7-C285-44FE-846A-3C0BA535CB03}" type="parTrans" cxnId="{98DAFE93-8DB3-4A64-9DF1-262D01A8F0C3}">
      <dgm:prSet/>
      <dgm:spPr/>
      <dgm:t>
        <a:bodyPr/>
        <a:lstStyle/>
        <a:p>
          <a:endParaRPr lang="en-GB"/>
        </a:p>
      </dgm:t>
    </dgm:pt>
    <dgm:pt modelId="{510C3686-7D82-46B5-9C6D-9CB4D5A60E72}" type="sibTrans" cxnId="{98DAFE93-8DB3-4A64-9DF1-262D01A8F0C3}">
      <dgm:prSet/>
      <dgm:spPr/>
      <dgm:t>
        <a:bodyPr/>
        <a:lstStyle/>
        <a:p>
          <a:endParaRPr lang="en-GB"/>
        </a:p>
      </dgm:t>
    </dgm:pt>
    <dgm:pt modelId="{1559A741-B426-4A65-BC20-E3C67CA2CCA4}">
      <dgm:prSet/>
      <dgm:spPr/>
      <dgm:t>
        <a:bodyPr/>
        <a:lstStyle/>
        <a:p>
          <a:r>
            <a:rPr lang="en-GB" dirty="0" smtClean="0"/>
            <a:t>Case control studies</a:t>
          </a:r>
          <a:endParaRPr lang="en-GB" dirty="0"/>
        </a:p>
      </dgm:t>
    </dgm:pt>
    <dgm:pt modelId="{1E5A01CC-8667-4F5E-A2D4-81551A704BF7}" type="parTrans" cxnId="{9BCC83E1-ED6C-4A93-A277-214EA45360B9}">
      <dgm:prSet/>
      <dgm:spPr/>
      <dgm:t>
        <a:bodyPr/>
        <a:lstStyle/>
        <a:p>
          <a:endParaRPr lang="en-GB"/>
        </a:p>
      </dgm:t>
    </dgm:pt>
    <dgm:pt modelId="{16EB5507-4937-4266-875A-5288BEC97373}" type="sibTrans" cxnId="{9BCC83E1-ED6C-4A93-A277-214EA45360B9}">
      <dgm:prSet/>
      <dgm:spPr/>
      <dgm:t>
        <a:bodyPr/>
        <a:lstStyle/>
        <a:p>
          <a:endParaRPr lang="en-GB"/>
        </a:p>
      </dgm:t>
    </dgm:pt>
    <dgm:pt modelId="{D55FC89C-2782-4A71-B886-3485C93318B1}" type="pres">
      <dgm:prSet presAssocID="{AFAAA9B1-059C-4125-B896-C5E36EA1CF36}" presName="hierChild1" presStyleCnt="0">
        <dgm:presLayoutVars>
          <dgm:chPref val="1"/>
          <dgm:dir/>
          <dgm:animOne val="branch"/>
          <dgm:animLvl val="lvl"/>
          <dgm:resizeHandles/>
        </dgm:presLayoutVars>
      </dgm:prSet>
      <dgm:spPr/>
      <dgm:t>
        <a:bodyPr/>
        <a:lstStyle/>
        <a:p>
          <a:endParaRPr lang="en-GB"/>
        </a:p>
      </dgm:t>
    </dgm:pt>
    <dgm:pt modelId="{445F8F8B-11DA-4E69-8C70-92B81C408DA5}" type="pres">
      <dgm:prSet presAssocID="{C36DE7C9-482D-48AD-B98B-9E5D11275028}" presName="hierRoot1" presStyleCnt="0"/>
      <dgm:spPr/>
    </dgm:pt>
    <dgm:pt modelId="{F410F22A-5343-4CE3-A1E7-99F0656331F0}" type="pres">
      <dgm:prSet presAssocID="{C36DE7C9-482D-48AD-B98B-9E5D11275028}" presName="composite" presStyleCnt="0"/>
      <dgm:spPr/>
    </dgm:pt>
    <dgm:pt modelId="{78787588-235D-4383-950F-B33C87BE199C}" type="pres">
      <dgm:prSet presAssocID="{C36DE7C9-482D-48AD-B98B-9E5D11275028}" presName="background" presStyleLbl="node0" presStyleIdx="0" presStyleCnt="1"/>
      <dgm:spPr/>
    </dgm:pt>
    <dgm:pt modelId="{FA1E7AFA-13C1-41DA-8BDA-58249FCFB449}" type="pres">
      <dgm:prSet presAssocID="{C36DE7C9-482D-48AD-B98B-9E5D11275028}" presName="text" presStyleLbl="fgAcc0" presStyleIdx="0" presStyleCnt="1">
        <dgm:presLayoutVars>
          <dgm:chPref val="3"/>
        </dgm:presLayoutVars>
      </dgm:prSet>
      <dgm:spPr/>
      <dgm:t>
        <a:bodyPr/>
        <a:lstStyle/>
        <a:p>
          <a:endParaRPr lang="en-GB"/>
        </a:p>
      </dgm:t>
    </dgm:pt>
    <dgm:pt modelId="{0DA6844A-A46E-47D8-9B41-2098D36C1988}" type="pres">
      <dgm:prSet presAssocID="{C36DE7C9-482D-48AD-B98B-9E5D11275028}" presName="hierChild2" presStyleCnt="0"/>
      <dgm:spPr/>
    </dgm:pt>
    <dgm:pt modelId="{8C327717-FD5F-4DDB-855F-1D3D2065F36F}" type="pres">
      <dgm:prSet presAssocID="{94DEEA4F-7A52-428F-9047-0C45531EAF34}" presName="Name10" presStyleLbl="parChTrans1D2" presStyleIdx="0" presStyleCnt="2"/>
      <dgm:spPr/>
      <dgm:t>
        <a:bodyPr/>
        <a:lstStyle/>
        <a:p>
          <a:endParaRPr lang="en-GB"/>
        </a:p>
      </dgm:t>
    </dgm:pt>
    <dgm:pt modelId="{940F0CFE-B956-4029-8B0B-CCFF87B0FD3B}" type="pres">
      <dgm:prSet presAssocID="{B89EC0C8-74D0-4BEE-9062-7B4C8205B5D4}" presName="hierRoot2" presStyleCnt="0"/>
      <dgm:spPr/>
    </dgm:pt>
    <dgm:pt modelId="{441FFB11-B207-4391-B152-9B0F03367697}" type="pres">
      <dgm:prSet presAssocID="{B89EC0C8-74D0-4BEE-9062-7B4C8205B5D4}" presName="composite2" presStyleCnt="0"/>
      <dgm:spPr/>
    </dgm:pt>
    <dgm:pt modelId="{4E7F0E5A-C116-43C1-B865-8DBEADFACCA8}" type="pres">
      <dgm:prSet presAssocID="{B89EC0C8-74D0-4BEE-9062-7B4C8205B5D4}" presName="background2" presStyleLbl="node2" presStyleIdx="0" presStyleCnt="2"/>
      <dgm:spPr/>
    </dgm:pt>
    <dgm:pt modelId="{0FD97BA6-A7DC-4442-BD1A-EF05DEDB8019}" type="pres">
      <dgm:prSet presAssocID="{B89EC0C8-74D0-4BEE-9062-7B4C8205B5D4}" presName="text2" presStyleLbl="fgAcc2" presStyleIdx="0" presStyleCnt="2">
        <dgm:presLayoutVars>
          <dgm:chPref val="3"/>
        </dgm:presLayoutVars>
      </dgm:prSet>
      <dgm:spPr/>
      <dgm:t>
        <a:bodyPr/>
        <a:lstStyle/>
        <a:p>
          <a:endParaRPr lang="en-GB"/>
        </a:p>
      </dgm:t>
    </dgm:pt>
    <dgm:pt modelId="{E1B11248-906C-438C-B37A-78DC7CC0461B}" type="pres">
      <dgm:prSet presAssocID="{B89EC0C8-74D0-4BEE-9062-7B4C8205B5D4}" presName="hierChild3" presStyleCnt="0"/>
      <dgm:spPr/>
    </dgm:pt>
    <dgm:pt modelId="{06261FCA-092A-42BA-AA79-B7AEA02C8024}" type="pres">
      <dgm:prSet presAssocID="{8C24A2AD-330D-485D-8259-8BA75E006D08}" presName="Name17" presStyleLbl="parChTrans1D3" presStyleIdx="0" presStyleCnt="4"/>
      <dgm:spPr/>
      <dgm:t>
        <a:bodyPr/>
        <a:lstStyle/>
        <a:p>
          <a:endParaRPr lang="en-GB"/>
        </a:p>
      </dgm:t>
    </dgm:pt>
    <dgm:pt modelId="{0A8442FD-1109-4157-BEDB-9A279EBD0990}" type="pres">
      <dgm:prSet presAssocID="{97F19200-A536-4D42-9A4D-AA018E2FA9AA}" presName="hierRoot3" presStyleCnt="0"/>
      <dgm:spPr/>
    </dgm:pt>
    <dgm:pt modelId="{147BE94A-E2C8-43BD-B3BC-7F5068A51C6E}" type="pres">
      <dgm:prSet presAssocID="{97F19200-A536-4D42-9A4D-AA018E2FA9AA}" presName="composite3" presStyleCnt="0"/>
      <dgm:spPr/>
    </dgm:pt>
    <dgm:pt modelId="{5730E601-6DB3-482A-82FD-82A7E573FCA4}" type="pres">
      <dgm:prSet presAssocID="{97F19200-A536-4D42-9A4D-AA018E2FA9AA}" presName="background3" presStyleLbl="node3" presStyleIdx="0" presStyleCnt="4"/>
      <dgm:spPr/>
    </dgm:pt>
    <dgm:pt modelId="{5D094E44-79F8-49B4-B46D-60CB836D8F6F}" type="pres">
      <dgm:prSet presAssocID="{97F19200-A536-4D42-9A4D-AA018E2FA9AA}" presName="text3" presStyleLbl="fgAcc3" presStyleIdx="0" presStyleCnt="4">
        <dgm:presLayoutVars>
          <dgm:chPref val="3"/>
        </dgm:presLayoutVars>
      </dgm:prSet>
      <dgm:spPr/>
      <dgm:t>
        <a:bodyPr/>
        <a:lstStyle/>
        <a:p>
          <a:endParaRPr lang="en-GB"/>
        </a:p>
      </dgm:t>
    </dgm:pt>
    <dgm:pt modelId="{C680C8DB-C034-4806-9C36-725E0C911817}" type="pres">
      <dgm:prSet presAssocID="{97F19200-A536-4D42-9A4D-AA018E2FA9AA}" presName="hierChild4" presStyleCnt="0"/>
      <dgm:spPr/>
    </dgm:pt>
    <dgm:pt modelId="{CC16D995-A420-4EFD-BD2F-6C51BCD6839E}" type="pres">
      <dgm:prSet presAssocID="{6B5E446A-9EBD-4EF5-8965-EC853D96B00E}" presName="Name17" presStyleLbl="parChTrans1D3" presStyleIdx="1" presStyleCnt="4"/>
      <dgm:spPr/>
      <dgm:t>
        <a:bodyPr/>
        <a:lstStyle/>
        <a:p>
          <a:endParaRPr lang="en-GB"/>
        </a:p>
      </dgm:t>
    </dgm:pt>
    <dgm:pt modelId="{7693352D-C910-46BB-8BFB-35E604BC541F}" type="pres">
      <dgm:prSet presAssocID="{FC6BEA3C-5F26-43ED-8DB1-CCFDF1F835E7}" presName="hierRoot3" presStyleCnt="0"/>
      <dgm:spPr/>
    </dgm:pt>
    <dgm:pt modelId="{C521EA42-FCD2-4881-8B5F-FECC44821B0F}" type="pres">
      <dgm:prSet presAssocID="{FC6BEA3C-5F26-43ED-8DB1-CCFDF1F835E7}" presName="composite3" presStyleCnt="0"/>
      <dgm:spPr/>
    </dgm:pt>
    <dgm:pt modelId="{D9891F48-D813-4D6E-B5BF-056C5EE651FB}" type="pres">
      <dgm:prSet presAssocID="{FC6BEA3C-5F26-43ED-8DB1-CCFDF1F835E7}" presName="background3" presStyleLbl="node3" presStyleIdx="1" presStyleCnt="4"/>
      <dgm:spPr/>
    </dgm:pt>
    <dgm:pt modelId="{43358546-A423-4BD5-8933-D46B063C26D8}" type="pres">
      <dgm:prSet presAssocID="{FC6BEA3C-5F26-43ED-8DB1-CCFDF1F835E7}" presName="text3" presStyleLbl="fgAcc3" presStyleIdx="1" presStyleCnt="4">
        <dgm:presLayoutVars>
          <dgm:chPref val="3"/>
        </dgm:presLayoutVars>
      </dgm:prSet>
      <dgm:spPr/>
      <dgm:t>
        <a:bodyPr/>
        <a:lstStyle/>
        <a:p>
          <a:endParaRPr lang="en-GB"/>
        </a:p>
      </dgm:t>
    </dgm:pt>
    <dgm:pt modelId="{660F2351-3AFD-49DD-9631-77C8EE2C4CB1}" type="pres">
      <dgm:prSet presAssocID="{FC6BEA3C-5F26-43ED-8DB1-CCFDF1F835E7}" presName="hierChild4" presStyleCnt="0"/>
      <dgm:spPr/>
    </dgm:pt>
    <dgm:pt modelId="{13ABB678-FCAC-432A-81AA-EB2AD799E4EE}" type="pres">
      <dgm:prSet presAssocID="{61218C70-AAB1-4977-A361-9782CF15FE3E}" presName="Name10" presStyleLbl="parChTrans1D2" presStyleIdx="1" presStyleCnt="2"/>
      <dgm:spPr/>
      <dgm:t>
        <a:bodyPr/>
        <a:lstStyle/>
        <a:p>
          <a:endParaRPr lang="en-GB"/>
        </a:p>
      </dgm:t>
    </dgm:pt>
    <dgm:pt modelId="{687C15D6-7546-450E-83B3-3ED679412092}" type="pres">
      <dgm:prSet presAssocID="{4339872C-B1FE-4023-B496-B2B92404663E}" presName="hierRoot2" presStyleCnt="0"/>
      <dgm:spPr/>
    </dgm:pt>
    <dgm:pt modelId="{5214DF27-7046-47A7-9DBA-103FC43F9961}" type="pres">
      <dgm:prSet presAssocID="{4339872C-B1FE-4023-B496-B2B92404663E}" presName="composite2" presStyleCnt="0"/>
      <dgm:spPr/>
    </dgm:pt>
    <dgm:pt modelId="{40777EB4-1464-45D4-A4C0-84D04606AA61}" type="pres">
      <dgm:prSet presAssocID="{4339872C-B1FE-4023-B496-B2B92404663E}" presName="background2" presStyleLbl="node2" presStyleIdx="1" presStyleCnt="2"/>
      <dgm:spPr/>
    </dgm:pt>
    <dgm:pt modelId="{416325F4-851C-4823-9133-F0F7C45C1435}" type="pres">
      <dgm:prSet presAssocID="{4339872C-B1FE-4023-B496-B2B92404663E}" presName="text2" presStyleLbl="fgAcc2" presStyleIdx="1" presStyleCnt="2">
        <dgm:presLayoutVars>
          <dgm:chPref val="3"/>
        </dgm:presLayoutVars>
      </dgm:prSet>
      <dgm:spPr/>
      <dgm:t>
        <a:bodyPr/>
        <a:lstStyle/>
        <a:p>
          <a:endParaRPr lang="en-GB"/>
        </a:p>
      </dgm:t>
    </dgm:pt>
    <dgm:pt modelId="{92F3F0FB-CC4A-4C9B-AF8E-0C4EA98C07D7}" type="pres">
      <dgm:prSet presAssocID="{4339872C-B1FE-4023-B496-B2B92404663E}" presName="hierChild3" presStyleCnt="0"/>
      <dgm:spPr/>
    </dgm:pt>
    <dgm:pt modelId="{AB7840B7-B7DB-4262-97A5-10D3592B01B3}" type="pres">
      <dgm:prSet presAssocID="{CFD0C322-F19A-43F0-8849-3C23145EE710}" presName="Name17" presStyleLbl="parChTrans1D3" presStyleIdx="2" presStyleCnt="4"/>
      <dgm:spPr/>
      <dgm:t>
        <a:bodyPr/>
        <a:lstStyle/>
        <a:p>
          <a:endParaRPr lang="en-GB"/>
        </a:p>
      </dgm:t>
    </dgm:pt>
    <dgm:pt modelId="{2FCC3E82-2A13-483C-B20D-A1C9FDEE05B9}" type="pres">
      <dgm:prSet presAssocID="{007F3049-1056-4F26-AFDC-6DC6D7B50E07}" presName="hierRoot3" presStyleCnt="0"/>
      <dgm:spPr/>
    </dgm:pt>
    <dgm:pt modelId="{7A9A2A6F-88E2-4D39-BF0F-55BCD0029F6C}" type="pres">
      <dgm:prSet presAssocID="{007F3049-1056-4F26-AFDC-6DC6D7B50E07}" presName="composite3" presStyleCnt="0"/>
      <dgm:spPr/>
    </dgm:pt>
    <dgm:pt modelId="{A184E93F-6298-4520-9B4A-CC130F318D3E}" type="pres">
      <dgm:prSet presAssocID="{007F3049-1056-4F26-AFDC-6DC6D7B50E07}" presName="background3" presStyleLbl="node3" presStyleIdx="2" presStyleCnt="4"/>
      <dgm:spPr/>
    </dgm:pt>
    <dgm:pt modelId="{1950D8E6-9F6D-4EF5-9D51-589C9A129184}" type="pres">
      <dgm:prSet presAssocID="{007F3049-1056-4F26-AFDC-6DC6D7B50E07}" presName="text3" presStyleLbl="fgAcc3" presStyleIdx="2" presStyleCnt="4">
        <dgm:presLayoutVars>
          <dgm:chPref val="3"/>
        </dgm:presLayoutVars>
      </dgm:prSet>
      <dgm:spPr/>
      <dgm:t>
        <a:bodyPr/>
        <a:lstStyle/>
        <a:p>
          <a:endParaRPr lang="en-GB"/>
        </a:p>
      </dgm:t>
    </dgm:pt>
    <dgm:pt modelId="{3D47CADC-5B7F-4D8C-AA25-197331E72D56}" type="pres">
      <dgm:prSet presAssocID="{007F3049-1056-4F26-AFDC-6DC6D7B50E07}" presName="hierChild4" presStyleCnt="0"/>
      <dgm:spPr/>
    </dgm:pt>
    <dgm:pt modelId="{2ABED96B-3763-4FD6-A7A2-ACA4DDDA3952}" type="pres">
      <dgm:prSet presAssocID="{CBB59FD6-3369-4F3F-850A-296E5BE16414}" presName="Name23" presStyleLbl="parChTrans1D4" presStyleIdx="0" presStyleCnt="4"/>
      <dgm:spPr/>
      <dgm:t>
        <a:bodyPr/>
        <a:lstStyle/>
        <a:p>
          <a:endParaRPr lang="en-GB"/>
        </a:p>
      </dgm:t>
    </dgm:pt>
    <dgm:pt modelId="{3FD3449C-365E-4E72-A40A-187E15450E41}" type="pres">
      <dgm:prSet presAssocID="{790E60B2-652E-48FD-BD39-72B83E819E80}" presName="hierRoot4" presStyleCnt="0"/>
      <dgm:spPr/>
    </dgm:pt>
    <dgm:pt modelId="{BB377D95-C462-44AB-BD98-A71DE4E32033}" type="pres">
      <dgm:prSet presAssocID="{790E60B2-652E-48FD-BD39-72B83E819E80}" presName="composite4" presStyleCnt="0"/>
      <dgm:spPr/>
    </dgm:pt>
    <dgm:pt modelId="{8B9B22C9-B753-4BBD-83B0-FF97C6EBB4F3}" type="pres">
      <dgm:prSet presAssocID="{790E60B2-652E-48FD-BD39-72B83E819E80}" presName="background4" presStyleLbl="node4" presStyleIdx="0" presStyleCnt="4"/>
      <dgm:spPr/>
    </dgm:pt>
    <dgm:pt modelId="{107F4EA8-65B7-4D05-BBE2-0B82745E586F}" type="pres">
      <dgm:prSet presAssocID="{790E60B2-652E-48FD-BD39-72B83E819E80}" presName="text4" presStyleLbl="fgAcc4" presStyleIdx="0" presStyleCnt="4">
        <dgm:presLayoutVars>
          <dgm:chPref val="3"/>
        </dgm:presLayoutVars>
      </dgm:prSet>
      <dgm:spPr/>
      <dgm:t>
        <a:bodyPr/>
        <a:lstStyle/>
        <a:p>
          <a:endParaRPr lang="en-GB"/>
        </a:p>
      </dgm:t>
    </dgm:pt>
    <dgm:pt modelId="{F0F44192-D933-4BC3-B4D6-E6E067507F15}" type="pres">
      <dgm:prSet presAssocID="{790E60B2-652E-48FD-BD39-72B83E819E80}" presName="hierChild5" presStyleCnt="0"/>
      <dgm:spPr/>
    </dgm:pt>
    <dgm:pt modelId="{FB5B4132-F713-48A8-AC48-EB99159B62D1}" type="pres">
      <dgm:prSet presAssocID="{7C34A9D7-C285-44FE-846A-3C0BA535CB03}" presName="Name23" presStyleLbl="parChTrans1D4" presStyleIdx="1" presStyleCnt="4"/>
      <dgm:spPr/>
      <dgm:t>
        <a:bodyPr/>
        <a:lstStyle/>
        <a:p>
          <a:endParaRPr lang="en-GB"/>
        </a:p>
      </dgm:t>
    </dgm:pt>
    <dgm:pt modelId="{62D7FD62-DFFE-4DDE-AE71-2234F2023F47}" type="pres">
      <dgm:prSet presAssocID="{E432156D-72B3-4429-B4F0-41D47F670905}" presName="hierRoot4" presStyleCnt="0"/>
      <dgm:spPr/>
    </dgm:pt>
    <dgm:pt modelId="{FB3B3623-871B-4253-9F68-4E98A7213F3C}" type="pres">
      <dgm:prSet presAssocID="{E432156D-72B3-4429-B4F0-41D47F670905}" presName="composite4" presStyleCnt="0"/>
      <dgm:spPr/>
    </dgm:pt>
    <dgm:pt modelId="{EB83E75D-B87A-4F82-950A-036A35AF2602}" type="pres">
      <dgm:prSet presAssocID="{E432156D-72B3-4429-B4F0-41D47F670905}" presName="background4" presStyleLbl="node4" presStyleIdx="1" presStyleCnt="4"/>
      <dgm:spPr/>
    </dgm:pt>
    <dgm:pt modelId="{0966A9C7-F75F-4942-A3F8-961559B5872F}" type="pres">
      <dgm:prSet presAssocID="{E432156D-72B3-4429-B4F0-41D47F670905}" presName="text4" presStyleLbl="fgAcc4" presStyleIdx="1" presStyleCnt="4">
        <dgm:presLayoutVars>
          <dgm:chPref val="3"/>
        </dgm:presLayoutVars>
      </dgm:prSet>
      <dgm:spPr/>
      <dgm:t>
        <a:bodyPr/>
        <a:lstStyle/>
        <a:p>
          <a:endParaRPr lang="en-GB"/>
        </a:p>
      </dgm:t>
    </dgm:pt>
    <dgm:pt modelId="{C3143937-B9F3-4340-A90B-42634F323394}" type="pres">
      <dgm:prSet presAssocID="{E432156D-72B3-4429-B4F0-41D47F670905}" presName="hierChild5" presStyleCnt="0"/>
      <dgm:spPr/>
    </dgm:pt>
    <dgm:pt modelId="{0319E9A5-B993-4815-8F9C-819183B8665E}" type="pres">
      <dgm:prSet presAssocID="{1E5A01CC-8667-4F5E-A2D4-81551A704BF7}" presName="Name23" presStyleLbl="parChTrans1D4" presStyleIdx="2" presStyleCnt="4"/>
      <dgm:spPr/>
      <dgm:t>
        <a:bodyPr/>
        <a:lstStyle/>
        <a:p>
          <a:endParaRPr lang="en-GB"/>
        </a:p>
      </dgm:t>
    </dgm:pt>
    <dgm:pt modelId="{79EF56CF-3DF6-47E7-B494-E9E4174796D4}" type="pres">
      <dgm:prSet presAssocID="{1559A741-B426-4A65-BC20-E3C67CA2CCA4}" presName="hierRoot4" presStyleCnt="0"/>
      <dgm:spPr/>
    </dgm:pt>
    <dgm:pt modelId="{B920D3F2-B5F0-44E9-9858-A5B19E7ABA9F}" type="pres">
      <dgm:prSet presAssocID="{1559A741-B426-4A65-BC20-E3C67CA2CCA4}" presName="composite4" presStyleCnt="0"/>
      <dgm:spPr/>
    </dgm:pt>
    <dgm:pt modelId="{4FB9DE01-558D-4D77-B3C9-A629D29A0CB6}" type="pres">
      <dgm:prSet presAssocID="{1559A741-B426-4A65-BC20-E3C67CA2CCA4}" presName="background4" presStyleLbl="node4" presStyleIdx="2" presStyleCnt="4"/>
      <dgm:spPr/>
    </dgm:pt>
    <dgm:pt modelId="{4AD105DE-0E64-4B48-A50C-5B7020491F59}" type="pres">
      <dgm:prSet presAssocID="{1559A741-B426-4A65-BC20-E3C67CA2CCA4}" presName="text4" presStyleLbl="fgAcc4" presStyleIdx="2" presStyleCnt="4">
        <dgm:presLayoutVars>
          <dgm:chPref val="3"/>
        </dgm:presLayoutVars>
      </dgm:prSet>
      <dgm:spPr/>
      <dgm:t>
        <a:bodyPr/>
        <a:lstStyle/>
        <a:p>
          <a:endParaRPr lang="en-GB"/>
        </a:p>
      </dgm:t>
    </dgm:pt>
    <dgm:pt modelId="{5D120D76-1E19-467E-A001-57CD18034BCF}" type="pres">
      <dgm:prSet presAssocID="{1559A741-B426-4A65-BC20-E3C67CA2CCA4}" presName="hierChild5" presStyleCnt="0"/>
      <dgm:spPr/>
    </dgm:pt>
    <dgm:pt modelId="{6FCF27D0-7FE7-4E42-9B98-A7E1E4BD274E}" type="pres">
      <dgm:prSet presAssocID="{0760D594-8DB8-4F45-8DA0-8A82DEE8CD30}" presName="Name17" presStyleLbl="parChTrans1D3" presStyleIdx="3" presStyleCnt="4"/>
      <dgm:spPr/>
      <dgm:t>
        <a:bodyPr/>
        <a:lstStyle/>
        <a:p>
          <a:endParaRPr lang="en-GB"/>
        </a:p>
      </dgm:t>
    </dgm:pt>
    <dgm:pt modelId="{39F37E0D-6B13-48E8-BF7C-C36E71CF5ADE}" type="pres">
      <dgm:prSet presAssocID="{E182F442-992C-4551-AFC5-3503FC33D6B2}" presName="hierRoot3" presStyleCnt="0"/>
      <dgm:spPr/>
    </dgm:pt>
    <dgm:pt modelId="{9FA30457-B787-420C-996A-DC43DFE7F501}" type="pres">
      <dgm:prSet presAssocID="{E182F442-992C-4551-AFC5-3503FC33D6B2}" presName="composite3" presStyleCnt="0"/>
      <dgm:spPr/>
    </dgm:pt>
    <dgm:pt modelId="{18DCA2EE-C774-44AD-9AF2-0098DE1022C0}" type="pres">
      <dgm:prSet presAssocID="{E182F442-992C-4551-AFC5-3503FC33D6B2}" presName="background3" presStyleLbl="node3" presStyleIdx="3" presStyleCnt="4"/>
      <dgm:spPr/>
    </dgm:pt>
    <dgm:pt modelId="{DE8A7DA2-6A70-4345-A9AF-70207E9C707D}" type="pres">
      <dgm:prSet presAssocID="{E182F442-992C-4551-AFC5-3503FC33D6B2}" presName="text3" presStyleLbl="fgAcc3" presStyleIdx="3" presStyleCnt="4">
        <dgm:presLayoutVars>
          <dgm:chPref val="3"/>
        </dgm:presLayoutVars>
      </dgm:prSet>
      <dgm:spPr/>
      <dgm:t>
        <a:bodyPr/>
        <a:lstStyle/>
        <a:p>
          <a:endParaRPr lang="en-GB"/>
        </a:p>
      </dgm:t>
    </dgm:pt>
    <dgm:pt modelId="{E38C140D-27A4-48FA-AABD-B682ABDE66C5}" type="pres">
      <dgm:prSet presAssocID="{E182F442-992C-4551-AFC5-3503FC33D6B2}" presName="hierChild4" presStyleCnt="0"/>
      <dgm:spPr/>
    </dgm:pt>
    <dgm:pt modelId="{12B4EA0D-2DD6-4DB9-A973-5BAB557AFA0C}" type="pres">
      <dgm:prSet presAssocID="{8E7499DA-AD47-4C29-A5DD-7473FCBEB931}" presName="Name23" presStyleLbl="parChTrans1D4" presStyleIdx="3" presStyleCnt="4"/>
      <dgm:spPr/>
      <dgm:t>
        <a:bodyPr/>
        <a:lstStyle/>
        <a:p>
          <a:endParaRPr lang="en-GB"/>
        </a:p>
      </dgm:t>
    </dgm:pt>
    <dgm:pt modelId="{FE6585AC-B87C-4663-ADEC-AFB541152A8F}" type="pres">
      <dgm:prSet presAssocID="{F054636A-1ED0-423C-A7BD-000A5DDD0590}" presName="hierRoot4" presStyleCnt="0"/>
      <dgm:spPr/>
    </dgm:pt>
    <dgm:pt modelId="{28077CDF-86C9-4E15-A769-13B70EAEA63B}" type="pres">
      <dgm:prSet presAssocID="{F054636A-1ED0-423C-A7BD-000A5DDD0590}" presName="composite4" presStyleCnt="0"/>
      <dgm:spPr/>
    </dgm:pt>
    <dgm:pt modelId="{671523E0-5370-434E-AC9A-E699A9E7C079}" type="pres">
      <dgm:prSet presAssocID="{F054636A-1ED0-423C-A7BD-000A5DDD0590}" presName="background4" presStyleLbl="node4" presStyleIdx="3" presStyleCnt="4"/>
      <dgm:spPr/>
    </dgm:pt>
    <dgm:pt modelId="{76BF6166-833F-4CF3-ACFD-946FB7D24377}" type="pres">
      <dgm:prSet presAssocID="{F054636A-1ED0-423C-A7BD-000A5DDD0590}" presName="text4" presStyleLbl="fgAcc4" presStyleIdx="3" presStyleCnt="4">
        <dgm:presLayoutVars>
          <dgm:chPref val="3"/>
        </dgm:presLayoutVars>
      </dgm:prSet>
      <dgm:spPr/>
      <dgm:t>
        <a:bodyPr/>
        <a:lstStyle/>
        <a:p>
          <a:endParaRPr lang="en-GB"/>
        </a:p>
      </dgm:t>
    </dgm:pt>
    <dgm:pt modelId="{F1E0124B-BE62-480E-A2D8-7B8C9380D8DB}" type="pres">
      <dgm:prSet presAssocID="{F054636A-1ED0-423C-A7BD-000A5DDD0590}" presName="hierChild5" presStyleCnt="0"/>
      <dgm:spPr/>
    </dgm:pt>
  </dgm:ptLst>
  <dgm:cxnLst>
    <dgm:cxn modelId="{02B9CB45-D2EB-4CFA-84B8-B1999C3B8E44}" srcId="{E182F442-992C-4551-AFC5-3503FC33D6B2}" destId="{F054636A-1ED0-423C-A7BD-000A5DDD0590}" srcOrd="0" destOrd="0" parTransId="{8E7499DA-AD47-4C29-A5DD-7473FCBEB931}" sibTransId="{E41B2647-15B0-47E5-A498-38F42C33184D}"/>
    <dgm:cxn modelId="{2DF14BDB-DB1B-4DB9-999A-474EB08FB086}" type="presOf" srcId="{0760D594-8DB8-4F45-8DA0-8A82DEE8CD30}" destId="{6FCF27D0-7FE7-4E42-9B98-A7E1E4BD274E}" srcOrd="0" destOrd="0" presId="urn:microsoft.com/office/officeart/2005/8/layout/hierarchy1"/>
    <dgm:cxn modelId="{ABF48E9F-E1BC-4D58-B7E4-57526DD3F0D3}" srcId="{007F3049-1056-4F26-AFDC-6DC6D7B50E07}" destId="{790E60B2-652E-48FD-BD39-72B83E819E80}" srcOrd="0" destOrd="0" parTransId="{CBB59FD6-3369-4F3F-850A-296E5BE16414}" sibTransId="{7798B0AF-E7E9-4FC7-A9F9-F2892E901E32}"/>
    <dgm:cxn modelId="{C53F0AAA-5671-48EE-B64E-44E2C49A1B9E}" srcId="{4339872C-B1FE-4023-B496-B2B92404663E}" destId="{007F3049-1056-4F26-AFDC-6DC6D7B50E07}" srcOrd="0" destOrd="0" parTransId="{CFD0C322-F19A-43F0-8849-3C23145EE710}" sibTransId="{612897D9-E44B-422F-A7A5-09C9DE600EB7}"/>
    <dgm:cxn modelId="{DBA15B0F-A023-4501-A12E-9003396F861C}" type="presOf" srcId="{007F3049-1056-4F26-AFDC-6DC6D7B50E07}" destId="{1950D8E6-9F6D-4EF5-9D51-589C9A129184}" srcOrd="0" destOrd="0" presId="urn:microsoft.com/office/officeart/2005/8/layout/hierarchy1"/>
    <dgm:cxn modelId="{08186681-0B94-43D3-8CF1-A163359BF746}" type="presOf" srcId="{FC6BEA3C-5F26-43ED-8DB1-CCFDF1F835E7}" destId="{43358546-A423-4BD5-8933-D46B063C26D8}" srcOrd="0" destOrd="0" presId="urn:microsoft.com/office/officeart/2005/8/layout/hierarchy1"/>
    <dgm:cxn modelId="{8DA1BD57-F6AF-415D-9AE5-7974C8423E70}" type="presOf" srcId="{1559A741-B426-4A65-BC20-E3C67CA2CCA4}" destId="{4AD105DE-0E64-4B48-A50C-5B7020491F59}" srcOrd="0" destOrd="0" presId="urn:microsoft.com/office/officeart/2005/8/layout/hierarchy1"/>
    <dgm:cxn modelId="{C9D4A840-DE51-4327-BE87-D5E4CDCE8B53}" type="presOf" srcId="{7C34A9D7-C285-44FE-846A-3C0BA535CB03}" destId="{FB5B4132-F713-48A8-AC48-EB99159B62D1}" srcOrd="0" destOrd="0" presId="urn:microsoft.com/office/officeart/2005/8/layout/hierarchy1"/>
    <dgm:cxn modelId="{F1812642-D36D-4569-9D5D-93F0F38000CC}" type="presOf" srcId="{8E7499DA-AD47-4C29-A5DD-7473FCBEB931}" destId="{12B4EA0D-2DD6-4DB9-A973-5BAB557AFA0C}" srcOrd="0" destOrd="0" presId="urn:microsoft.com/office/officeart/2005/8/layout/hierarchy1"/>
    <dgm:cxn modelId="{F87FC6CC-2AED-4CC8-B220-80F80A25F506}" srcId="{4339872C-B1FE-4023-B496-B2B92404663E}" destId="{E182F442-992C-4551-AFC5-3503FC33D6B2}" srcOrd="1" destOrd="0" parTransId="{0760D594-8DB8-4F45-8DA0-8A82DEE8CD30}" sibTransId="{45930FEC-4867-47C6-AC35-904F8335B16F}"/>
    <dgm:cxn modelId="{54DECD30-369A-4667-928E-8BFF222F660C}" type="presOf" srcId="{C36DE7C9-482D-48AD-B98B-9E5D11275028}" destId="{FA1E7AFA-13C1-41DA-8BDA-58249FCFB449}" srcOrd="0" destOrd="0" presId="urn:microsoft.com/office/officeart/2005/8/layout/hierarchy1"/>
    <dgm:cxn modelId="{CB32C4B0-9237-4BC7-88CF-7E69200592DE}" type="presOf" srcId="{B89EC0C8-74D0-4BEE-9062-7B4C8205B5D4}" destId="{0FD97BA6-A7DC-4442-BD1A-EF05DEDB8019}" srcOrd="0" destOrd="0" presId="urn:microsoft.com/office/officeart/2005/8/layout/hierarchy1"/>
    <dgm:cxn modelId="{9BCC83E1-ED6C-4A93-A277-214EA45360B9}" srcId="{007F3049-1056-4F26-AFDC-6DC6D7B50E07}" destId="{1559A741-B426-4A65-BC20-E3C67CA2CCA4}" srcOrd="2" destOrd="0" parTransId="{1E5A01CC-8667-4F5E-A2D4-81551A704BF7}" sibTransId="{16EB5507-4937-4266-875A-5288BEC97373}"/>
    <dgm:cxn modelId="{6B16810B-2B46-400C-A931-9BB14AA83B73}" type="presOf" srcId="{AFAAA9B1-059C-4125-B896-C5E36EA1CF36}" destId="{D55FC89C-2782-4A71-B886-3485C93318B1}" srcOrd="0" destOrd="0" presId="urn:microsoft.com/office/officeart/2005/8/layout/hierarchy1"/>
    <dgm:cxn modelId="{7072104B-08CE-4386-977C-BED621C328DF}" type="presOf" srcId="{F054636A-1ED0-423C-A7BD-000A5DDD0590}" destId="{76BF6166-833F-4CF3-ACFD-946FB7D24377}" srcOrd="0" destOrd="0" presId="urn:microsoft.com/office/officeart/2005/8/layout/hierarchy1"/>
    <dgm:cxn modelId="{AF4B021A-34C0-4F7A-8BCD-C486C58436E2}" type="presOf" srcId="{97F19200-A536-4D42-9A4D-AA018E2FA9AA}" destId="{5D094E44-79F8-49B4-B46D-60CB836D8F6F}" srcOrd="0" destOrd="0" presId="urn:microsoft.com/office/officeart/2005/8/layout/hierarchy1"/>
    <dgm:cxn modelId="{5D701CC2-B00B-4BE8-A559-E181E3629ADA}" type="presOf" srcId="{61218C70-AAB1-4977-A361-9782CF15FE3E}" destId="{13ABB678-FCAC-432A-81AA-EB2AD799E4EE}" srcOrd="0" destOrd="0" presId="urn:microsoft.com/office/officeart/2005/8/layout/hierarchy1"/>
    <dgm:cxn modelId="{98DAFE93-8DB3-4A64-9DF1-262D01A8F0C3}" srcId="{007F3049-1056-4F26-AFDC-6DC6D7B50E07}" destId="{E432156D-72B3-4429-B4F0-41D47F670905}" srcOrd="1" destOrd="0" parTransId="{7C34A9D7-C285-44FE-846A-3C0BA535CB03}" sibTransId="{510C3686-7D82-46B5-9C6D-9CB4D5A60E72}"/>
    <dgm:cxn modelId="{F5D880AA-125B-4342-9EEA-D987133275A9}" type="presOf" srcId="{E432156D-72B3-4429-B4F0-41D47F670905}" destId="{0966A9C7-F75F-4942-A3F8-961559B5872F}" srcOrd="0" destOrd="0" presId="urn:microsoft.com/office/officeart/2005/8/layout/hierarchy1"/>
    <dgm:cxn modelId="{F3B2715B-446B-47F3-8AC9-667E24CE3650}" type="presOf" srcId="{6B5E446A-9EBD-4EF5-8965-EC853D96B00E}" destId="{CC16D995-A420-4EFD-BD2F-6C51BCD6839E}" srcOrd="0" destOrd="0" presId="urn:microsoft.com/office/officeart/2005/8/layout/hierarchy1"/>
    <dgm:cxn modelId="{EE06F7CD-1DA5-4DB8-88B4-97D6B2DA7269}" srcId="{C36DE7C9-482D-48AD-B98B-9E5D11275028}" destId="{4339872C-B1FE-4023-B496-B2B92404663E}" srcOrd="1" destOrd="0" parTransId="{61218C70-AAB1-4977-A361-9782CF15FE3E}" sibTransId="{1E63C4C2-FEDE-438B-90DB-7C2F474BA3C8}"/>
    <dgm:cxn modelId="{1DBEB741-85B0-4D26-9749-831C9FDC8F13}" type="presOf" srcId="{790E60B2-652E-48FD-BD39-72B83E819E80}" destId="{107F4EA8-65B7-4D05-BBE2-0B82745E586F}" srcOrd="0" destOrd="0" presId="urn:microsoft.com/office/officeart/2005/8/layout/hierarchy1"/>
    <dgm:cxn modelId="{20347953-1A72-45AF-952F-A585A3553575}" type="presOf" srcId="{94DEEA4F-7A52-428F-9047-0C45531EAF34}" destId="{8C327717-FD5F-4DDB-855F-1D3D2065F36F}" srcOrd="0" destOrd="0" presId="urn:microsoft.com/office/officeart/2005/8/layout/hierarchy1"/>
    <dgm:cxn modelId="{38348F8A-2EA7-48CF-BC02-6AB73D50A235}" srcId="{AFAAA9B1-059C-4125-B896-C5E36EA1CF36}" destId="{C36DE7C9-482D-48AD-B98B-9E5D11275028}" srcOrd="0" destOrd="0" parTransId="{A1B99B6A-41D1-4EBE-A1A4-948B1E81EF9D}" sibTransId="{F4D7269F-EF8C-4E09-B6B8-209C9AB88A91}"/>
    <dgm:cxn modelId="{375BDA92-F692-4BED-AFF9-0E8ABFE4F64B}" type="presOf" srcId="{8C24A2AD-330D-485D-8259-8BA75E006D08}" destId="{06261FCA-092A-42BA-AA79-B7AEA02C8024}" srcOrd="0" destOrd="0" presId="urn:microsoft.com/office/officeart/2005/8/layout/hierarchy1"/>
    <dgm:cxn modelId="{9DE60AA5-F72F-4D39-88F4-E37B04ED8D98}" type="presOf" srcId="{CBB59FD6-3369-4F3F-850A-296E5BE16414}" destId="{2ABED96B-3763-4FD6-A7A2-ACA4DDDA3952}" srcOrd="0" destOrd="0" presId="urn:microsoft.com/office/officeart/2005/8/layout/hierarchy1"/>
    <dgm:cxn modelId="{19EE6B5C-2D88-44B1-BE3C-B0F05BCF1936}" type="presOf" srcId="{1E5A01CC-8667-4F5E-A2D4-81551A704BF7}" destId="{0319E9A5-B993-4815-8F9C-819183B8665E}" srcOrd="0" destOrd="0" presId="urn:microsoft.com/office/officeart/2005/8/layout/hierarchy1"/>
    <dgm:cxn modelId="{E2C6B0A9-34AA-4065-85C3-B94B707E866E}" srcId="{C36DE7C9-482D-48AD-B98B-9E5D11275028}" destId="{B89EC0C8-74D0-4BEE-9062-7B4C8205B5D4}" srcOrd="0" destOrd="0" parTransId="{94DEEA4F-7A52-428F-9047-0C45531EAF34}" sibTransId="{A54F73E1-35F9-4270-85D5-ED04D916AC46}"/>
    <dgm:cxn modelId="{D1B99176-1697-414A-AF29-3A68840CB220}" type="presOf" srcId="{CFD0C322-F19A-43F0-8849-3C23145EE710}" destId="{AB7840B7-B7DB-4262-97A5-10D3592B01B3}" srcOrd="0" destOrd="0" presId="urn:microsoft.com/office/officeart/2005/8/layout/hierarchy1"/>
    <dgm:cxn modelId="{4F10BA45-4143-4907-9E77-708390DE9728}" srcId="{B89EC0C8-74D0-4BEE-9062-7B4C8205B5D4}" destId="{FC6BEA3C-5F26-43ED-8DB1-CCFDF1F835E7}" srcOrd="1" destOrd="0" parTransId="{6B5E446A-9EBD-4EF5-8965-EC853D96B00E}" sibTransId="{F924BADA-CE67-450A-A01F-034780AEACBC}"/>
    <dgm:cxn modelId="{32F7800D-336C-4A07-9A0C-BA5E2792BD15}" type="presOf" srcId="{E182F442-992C-4551-AFC5-3503FC33D6B2}" destId="{DE8A7DA2-6A70-4345-A9AF-70207E9C707D}" srcOrd="0" destOrd="0" presId="urn:microsoft.com/office/officeart/2005/8/layout/hierarchy1"/>
    <dgm:cxn modelId="{2C07C9A9-8C3F-4EFF-B1E0-46E7C99E6DF1}" srcId="{B89EC0C8-74D0-4BEE-9062-7B4C8205B5D4}" destId="{97F19200-A536-4D42-9A4D-AA018E2FA9AA}" srcOrd="0" destOrd="0" parTransId="{8C24A2AD-330D-485D-8259-8BA75E006D08}" sibTransId="{48BEE879-6CA0-4E44-8E41-A16101A3F8B4}"/>
    <dgm:cxn modelId="{9A3EA0B9-EFE0-4A51-B45C-304731806395}" type="presOf" srcId="{4339872C-B1FE-4023-B496-B2B92404663E}" destId="{416325F4-851C-4823-9133-F0F7C45C1435}" srcOrd="0" destOrd="0" presId="urn:microsoft.com/office/officeart/2005/8/layout/hierarchy1"/>
    <dgm:cxn modelId="{17EFAEF9-D419-44BA-A975-84D9568F5989}" type="presParOf" srcId="{D55FC89C-2782-4A71-B886-3485C93318B1}" destId="{445F8F8B-11DA-4E69-8C70-92B81C408DA5}" srcOrd="0" destOrd="0" presId="urn:microsoft.com/office/officeart/2005/8/layout/hierarchy1"/>
    <dgm:cxn modelId="{5AF0958A-220D-4C28-8062-81B1D4A4371B}" type="presParOf" srcId="{445F8F8B-11DA-4E69-8C70-92B81C408DA5}" destId="{F410F22A-5343-4CE3-A1E7-99F0656331F0}" srcOrd="0" destOrd="0" presId="urn:microsoft.com/office/officeart/2005/8/layout/hierarchy1"/>
    <dgm:cxn modelId="{A807177D-2431-4F0C-89AB-CA4EB41C4758}" type="presParOf" srcId="{F410F22A-5343-4CE3-A1E7-99F0656331F0}" destId="{78787588-235D-4383-950F-B33C87BE199C}" srcOrd="0" destOrd="0" presId="urn:microsoft.com/office/officeart/2005/8/layout/hierarchy1"/>
    <dgm:cxn modelId="{333B9B66-9CE8-4DC2-AE8C-D9035271F51B}" type="presParOf" srcId="{F410F22A-5343-4CE3-A1E7-99F0656331F0}" destId="{FA1E7AFA-13C1-41DA-8BDA-58249FCFB449}" srcOrd="1" destOrd="0" presId="urn:microsoft.com/office/officeart/2005/8/layout/hierarchy1"/>
    <dgm:cxn modelId="{84BF5EAD-793F-4F95-BF13-9F9EF57ACD16}" type="presParOf" srcId="{445F8F8B-11DA-4E69-8C70-92B81C408DA5}" destId="{0DA6844A-A46E-47D8-9B41-2098D36C1988}" srcOrd="1" destOrd="0" presId="urn:microsoft.com/office/officeart/2005/8/layout/hierarchy1"/>
    <dgm:cxn modelId="{C0D2C28B-803A-48E4-8934-D9701D648E65}" type="presParOf" srcId="{0DA6844A-A46E-47D8-9B41-2098D36C1988}" destId="{8C327717-FD5F-4DDB-855F-1D3D2065F36F}" srcOrd="0" destOrd="0" presId="urn:microsoft.com/office/officeart/2005/8/layout/hierarchy1"/>
    <dgm:cxn modelId="{5C6D9675-4F85-4606-A767-27A33114C5B8}" type="presParOf" srcId="{0DA6844A-A46E-47D8-9B41-2098D36C1988}" destId="{940F0CFE-B956-4029-8B0B-CCFF87B0FD3B}" srcOrd="1" destOrd="0" presId="urn:microsoft.com/office/officeart/2005/8/layout/hierarchy1"/>
    <dgm:cxn modelId="{19B1E568-D5F3-40AE-B2CC-A4D81113AC45}" type="presParOf" srcId="{940F0CFE-B956-4029-8B0B-CCFF87B0FD3B}" destId="{441FFB11-B207-4391-B152-9B0F03367697}" srcOrd="0" destOrd="0" presId="urn:microsoft.com/office/officeart/2005/8/layout/hierarchy1"/>
    <dgm:cxn modelId="{C838F09F-15AE-4A76-A16C-49BDCF60BC2E}" type="presParOf" srcId="{441FFB11-B207-4391-B152-9B0F03367697}" destId="{4E7F0E5A-C116-43C1-B865-8DBEADFACCA8}" srcOrd="0" destOrd="0" presId="urn:microsoft.com/office/officeart/2005/8/layout/hierarchy1"/>
    <dgm:cxn modelId="{2754FBA2-B29B-4E94-8695-4377AF51F510}" type="presParOf" srcId="{441FFB11-B207-4391-B152-9B0F03367697}" destId="{0FD97BA6-A7DC-4442-BD1A-EF05DEDB8019}" srcOrd="1" destOrd="0" presId="urn:microsoft.com/office/officeart/2005/8/layout/hierarchy1"/>
    <dgm:cxn modelId="{6333696C-188A-4A42-B186-0B2E594900D6}" type="presParOf" srcId="{940F0CFE-B956-4029-8B0B-CCFF87B0FD3B}" destId="{E1B11248-906C-438C-B37A-78DC7CC0461B}" srcOrd="1" destOrd="0" presId="urn:microsoft.com/office/officeart/2005/8/layout/hierarchy1"/>
    <dgm:cxn modelId="{580865FB-58A0-4F1C-822F-9208433E7C45}" type="presParOf" srcId="{E1B11248-906C-438C-B37A-78DC7CC0461B}" destId="{06261FCA-092A-42BA-AA79-B7AEA02C8024}" srcOrd="0" destOrd="0" presId="urn:microsoft.com/office/officeart/2005/8/layout/hierarchy1"/>
    <dgm:cxn modelId="{317C35D2-1EEF-42C6-B010-A77668E58007}" type="presParOf" srcId="{E1B11248-906C-438C-B37A-78DC7CC0461B}" destId="{0A8442FD-1109-4157-BEDB-9A279EBD0990}" srcOrd="1" destOrd="0" presId="urn:microsoft.com/office/officeart/2005/8/layout/hierarchy1"/>
    <dgm:cxn modelId="{3183F25E-B24C-44AD-B18F-83D8E169656E}" type="presParOf" srcId="{0A8442FD-1109-4157-BEDB-9A279EBD0990}" destId="{147BE94A-E2C8-43BD-B3BC-7F5068A51C6E}" srcOrd="0" destOrd="0" presId="urn:microsoft.com/office/officeart/2005/8/layout/hierarchy1"/>
    <dgm:cxn modelId="{13103D77-6E7C-4B1B-94DF-7BC29243B59A}" type="presParOf" srcId="{147BE94A-E2C8-43BD-B3BC-7F5068A51C6E}" destId="{5730E601-6DB3-482A-82FD-82A7E573FCA4}" srcOrd="0" destOrd="0" presId="urn:microsoft.com/office/officeart/2005/8/layout/hierarchy1"/>
    <dgm:cxn modelId="{D74C65B1-4A0A-44DE-A88E-C94C2CB5D44A}" type="presParOf" srcId="{147BE94A-E2C8-43BD-B3BC-7F5068A51C6E}" destId="{5D094E44-79F8-49B4-B46D-60CB836D8F6F}" srcOrd="1" destOrd="0" presId="urn:microsoft.com/office/officeart/2005/8/layout/hierarchy1"/>
    <dgm:cxn modelId="{875D5774-250E-4FFE-8EA8-4BE5E850CFA9}" type="presParOf" srcId="{0A8442FD-1109-4157-BEDB-9A279EBD0990}" destId="{C680C8DB-C034-4806-9C36-725E0C911817}" srcOrd="1" destOrd="0" presId="urn:microsoft.com/office/officeart/2005/8/layout/hierarchy1"/>
    <dgm:cxn modelId="{8BA4438C-C949-41EA-9438-0863307FCAD9}" type="presParOf" srcId="{E1B11248-906C-438C-B37A-78DC7CC0461B}" destId="{CC16D995-A420-4EFD-BD2F-6C51BCD6839E}" srcOrd="2" destOrd="0" presId="urn:microsoft.com/office/officeart/2005/8/layout/hierarchy1"/>
    <dgm:cxn modelId="{8361EB26-A517-4F26-AB59-64A3413FD966}" type="presParOf" srcId="{E1B11248-906C-438C-B37A-78DC7CC0461B}" destId="{7693352D-C910-46BB-8BFB-35E604BC541F}" srcOrd="3" destOrd="0" presId="urn:microsoft.com/office/officeart/2005/8/layout/hierarchy1"/>
    <dgm:cxn modelId="{9C0B65FF-1A94-4FEC-9D8A-7657A7A93606}" type="presParOf" srcId="{7693352D-C910-46BB-8BFB-35E604BC541F}" destId="{C521EA42-FCD2-4881-8B5F-FECC44821B0F}" srcOrd="0" destOrd="0" presId="urn:microsoft.com/office/officeart/2005/8/layout/hierarchy1"/>
    <dgm:cxn modelId="{F437745D-7EF3-424B-993A-638F435D8DA1}" type="presParOf" srcId="{C521EA42-FCD2-4881-8B5F-FECC44821B0F}" destId="{D9891F48-D813-4D6E-B5BF-056C5EE651FB}" srcOrd="0" destOrd="0" presId="urn:microsoft.com/office/officeart/2005/8/layout/hierarchy1"/>
    <dgm:cxn modelId="{3C2C0A0E-A748-4B9A-921B-9FC6B28D0A07}" type="presParOf" srcId="{C521EA42-FCD2-4881-8B5F-FECC44821B0F}" destId="{43358546-A423-4BD5-8933-D46B063C26D8}" srcOrd="1" destOrd="0" presId="urn:microsoft.com/office/officeart/2005/8/layout/hierarchy1"/>
    <dgm:cxn modelId="{F47E9DE3-CD29-448B-85D6-EA02A312A429}" type="presParOf" srcId="{7693352D-C910-46BB-8BFB-35E604BC541F}" destId="{660F2351-3AFD-49DD-9631-77C8EE2C4CB1}" srcOrd="1" destOrd="0" presId="urn:microsoft.com/office/officeart/2005/8/layout/hierarchy1"/>
    <dgm:cxn modelId="{F743F71F-C6A3-4EA6-B7D9-76DA81269B9A}" type="presParOf" srcId="{0DA6844A-A46E-47D8-9B41-2098D36C1988}" destId="{13ABB678-FCAC-432A-81AA-EB2AD799E4EE}" srcOrd="2" destOrd="0" presId="urn:microsoft.com/office/officeart/2005/8/layout/hierarchy1"/>
    <dgm:cxn modelId="{1278A9C0-DB00-47C5-B192-183AC5931A57}" type="presParOf" srcId="{0DA6844A-A46E-47D8-9B41-2098D36C1988}" destId="{687C15D6-7546-450E-83B3-3ED679412092}" srcOrd="3" destOrd="0" presId="urn:microsoft.com/office/officeart/2005/8/layout/hierarchy1"/>
    <dgm:cxn modelId="{27FB4CC5-FFB5-4324-B3C7-610A5CE10E86}" type="presParOf" srcId="{687C15D6-7546-450E-83B3-3ED679412092}" destId="{5214DF27-7046-47A7-9DBA-103FC43F9961}" srcOrd="0" destOrd="0" presId="urn:microsoft.com/office/officeart/2005/8/layout/hierarchy1"/>
    <dgm:cxn modelId="{09A01A09-5EAF-4D30-99C3-C200B53712B8}" type="presParOf" srcId="{5214DF27-7046-47A7-9DBA-103FC43F9961}" destId="{40777EB4-1464-45D4-A4C0-84D04606AA61}" srcOrd="0" destOrd="0" presId="urn:microsoft.com/office/officeart/2005/8/layout/hierarchy1"/>
    <dgm:cxn modelId="{56A3CEE2-1B42-4B13-BE41-D57B270271FC}" type="presParOf" srcId="{5214DF27-7046-47A7-9DBA-103FC43F9961}" destId="{416325F4-851C-4823-9133-F0F7C45C1435}" srcOrd="1" destOrd="0" presId="urn:microsoft.com/office/officeart/2005/8/layout/hierarchy1"/>
    <dgm:cxn modelId="{71029129-F13F-443C-A548-E9B03ED1F453}" type="presParOf" srcId="{687C15D6-7546-450E-83B3-3ED679412092}" destId="{92F3F0FB-CC4A-4C9B-AF8E-0C4EA98C07D7}" srcOrd="1" destOrd="0" presId="urn:microsoft.com/office/officeart/2005/8/layout/hierarchy1"/>
    <dgm:cxn modelId="{A6C9D924-4573-4699-BC6B-C2FB165C37DF}" type="presParOf" srcId="{92F3F0FB-CC4A-4C9B-AF8E-0C4EA98C07D7}" destId="{AB7840B7-B7DB-4262-97A5-10D3592B01B3}" srcOrd="0" destOrd="0" presId="urn:microsoft.com/office/officeart/2005/8/layout/hierarchy1"/>
    <dgm:cxn modelId="{BAB18D45-A8EB-4F50-B36D-EB3E741D0F0A}" type="presParOf" srcId="{92F3F0FB-CC4A-4C9B-AF8E-0C4EA98C07D7}" destId="{2FCC3E82-2A13-483C-B20D-A1C9FDEE05B9}" srcOrd="1" destOrd="0" presId="urn:microsoft.com/office/officeart/2005/8/layout/hierarchy1"/>
    <dgm:cxn modelId="{2E403289-FC4D-4F27-B0E8-BCF2F645785A}" type="presParOf" srcId="{2FCC3E82-2A13-483C-B20D-A1C9FDEE05B9}" destId="{7A9A2A6F-88E2-4D39-BF0F-55BCD0029F6C}" srcOrd="0" destOrd="0" presId="urn:microsoft.com/office/officeart/2005/8/layout/hierarchy1"/>
    <dgm:cxn modelId="{1DAE7A8A-4D57-4541-8880-526E268F4473}" type="presParOf" srcId="{7A9A2A6F-88E2-4D39-BF0F-55BCD0029F6C}" destId="{A184E93F-6298-4520-9B4A-CC130F318D3E}" srcOrd="0" destOrd="0" presId="urn:microsoft.com/office/officeart/2005/8/layout/hierarchy1"/>
    <dgm:cxn modelId="{ACBC6F8A-B7CF-473F-AC86-4F5298148256}" type="presParOf" srcId="{7A9A2A6F-88E2-4D39-BF0F-55BCD0029F6C}" destId="{1950D8E6-9F6D-4EF5-9D51-589C9A129184}" srcOrd="1" destOrd="0" presId="urn:microsoft.com/office/officeart/2005/8/layout/hierarchy1"/>
    <dgm:cxn modelId="{5D97052A-13CD-4DA5-B4B0-5865CB332134}" type="presParOf" srcId="{2FCC3E82-2A13-483C-B20D-A1C9FDEE05B9}" destId="{3D47CADC-5B7F-4D8C-AA25-197331E72D56}" srcOrd="1" destOrd="0" presId="urn:microsoft.com/office/officeart/2005/8/layout/hierarchy1"/>
    <dgm:cxn modelId="{B0F5CCDE-FAAA-46F8-9231-098E289B2463}" type="presParOf" srcId="{3D47CADC-5B7F-4D8C-AA25-197331E72D56}" destId="{2ABED96B-3763-4FD6-A7A2-ACA4DDDA3952}" srcOrd="0" destOrd="0" presId="urn:microsoft.com/office/officeart/2005/8/layout/hierarchy1"/>
    <dgm:cxn modelId="{39FDBA34-7C1A-4184-B585-173976A4A577}" type="presParOf" srcId="{3D47CADC-5B7F-4D8C-AA25-197331E72D56}" destId="{3FD3449C-365E-4E72-A40A-187E15450E41}" srcOrd="1" destOrd="0" presId="urn:microsoft.com/office/officeart/2005/8/layout/hierarchy1"/>
    <dgm:cxn modelId="{F85EE801-9772-4564-A4D0-76D9E12E6F15}" type="presParOf" srcId="{3FD3449C-365E-4E72-A40A-187E15450E41}" destId="{BB377D95-C462-44AB-BD98-A71DE4E32033}" srcOrd="0" destOrd="0" presId="urn:microsoft.com/office/officeart/2005/8/layout/hierarchy1"/>
    <dgm:cxn modelId="{05B17DF7-D24D-4725-A217-D47EBB08A2B5}" type="presParOf" srcId="{BB377D95-C462-44AB-BD98-A71DE4E32033}" destId="{8B9B22C9-B753-4BBD-83B0-FF97C6EBB4F3}" srcOrd="0" destOrd="0" presId="urn:microsoft.com/office/officeart/2005/8/layout/hierarchy1"/>
    <dgm:cxn modelId="{B008461D-9F60-4CF3-AF9E-EDB7D2225063}" type="presParOf" srcId="{BB377D95-C462-44AB-BD98-A71DE4E32033}" destId="{107F4EA8-65B7-4D05-BBE2-0B82745E586F}" srcOrd="1" destOrd="0" presId="urn:microsoft.com/office/officeart/2005/8/layout/hierarchy1"/>
    <dgm:cxn modelId="{BEED4CFE-A793-41FA-BF7D-A6F7304BACF1}" type="presParOf" srcId="{3FD3449C-365E-4E72-A40A-187E15450E41}" destId="{F0F44192-D933-4BC3-B4D6-E6E067507F15}" srcOrd="1" destOrd="0" presId="urn:microsoft.com/office/officeart/2005/8/layout/hierarchy1"/>
    <dgm:cxn modelId="{21DF8F63-20BD-4728-9079-00D3DF860770}" type="presParOf" srcId="{3D47CADC-5B7F-4D8C-AA25-197331E72D56}" destId="{FB5B4132-F713-48A8-AC48-EB99159B62D1}" srcOrd="2" destOrd="0" presId="urn:microsoft.com/office/officeart/2005/8/layout/hierarchy1"/>
    <dgm:cxn modelId="{389C6B0F-341D-4CDE-8F2C-D526868C3719}" type="presParOf" srcId="{3D47CADC-5B7F-4D8C-AA25-197331E72D56}" destId="{62D7FD62-DFFE-4DDE-AE71-2234F2023F47}" srcOrd="3" destOrd="0" presId="urn:microsoft.com/office/officeart/2005/8/layout/hierarchy1"/>
    <dgm:cxn modelId="{39F0F490-F73E-4870-AA29-7B8A14E227D6}" type="presParOf" srcId="{62D7FD62-DFFE-4DDE-AE71-2234F2023F47}" destId="{FB3B3623-871B-4253-9F68-4E98A7213F3C}" srcOrd="0" destOrd="0" presId="urn:microsoft.com/office/officeart/2005/8/layout/hierarchy1"/>
    <dgm:cxn modelId="{C30F48D3-0BF7-4F20-B7A5-B1106BE5635C}" type="presParOf" srcId="{FB3B3623-871B-4253-9F68-4E98A7213F3C}" destId="{EB83E75D-B87A-4F82-950A-036A35AF2602}" srcOrd="0" destOrd="0" presId="urn:microsoft.com/office/officeart/2005/8/layout/hierarchy1"/>
    <dgm:cxn modelId="{F2A649F0-32EE-4D78-B058-A5713AF5EB4A}" type="presParOf" srcId="{FB3B3623-871B-4253-9F68-4E98A7213F3C}" destId="{0966A9C7-F75F-4942-A3F8-961559B5872F}" srcOrd="1" destOrd="0" presId="urn:microsoft.com/office/officeart/2005/8/layout/hierarchy1"/>
    <dgm:cxn modelId="{DB9491E7-474D-4BA5-A8B8-F68062E1013B}" type="presParOf" srcId="{62D7FD62-DFFE-4DDE-AE71-2234F2023F47}" destId="{C3143937-B9F3-4340-A90B-42634F323394}" srcOrd="1" destOrd="0" presId="urn:microsoft.com/office/officeart/2005/8/layout/hierarchy1"/>
    <dgm:cxn modelId="{A07BC534-290A-4CCB-BEE2-983CCCBF0551}" type="presParOf" srcId="{3D47CADC-5B7F-4D8C-AA25-197331E72D56}" destId="{0319E9A5-B993-4815-8F9C-819183B8665E}" srcOrd="4" destOrd="0" presId="urn:microsoft.com/office/officeart/2005/8/layout/hierarchy1"/>
    <dgm:cxn modelId="{9DF9AEBD-20CF-4679-B33C-3ED02DB4ED67}" type="presParOf" srcId="{3D47CADC-5B7F-4D8C-AA25-197331E72D56}" destId="{79EF56CF-3DF6-47E7-B494-E9E4174796D4}" srcOrd="5" destOrd="0" presId="urn:microsoft.com/office/officeart/2005/8/layout/hierarchy1"/>
    <dgm:cxn modelId="{B73B4C04-BD46-48FF-9305-6EA08DB89C3C}" type="presParOf" srcId="{79EF56CF-3DF6-47E7-B494-E9E4174796D4}" destId="{B920D3F2-B5F0-44E9-9858-A5B19E7ABA9F}" srcOrd="0" destOrd="0" presId="urn:microsoft.com/office/officeart/2005/8/layout/hierarchy1"/>
    <dgm:cxn modelId="{96EDB7B4-780F-4341-951B-7667F9CE7F1A}" type="presParOf" srcId="{B920D3F2-B5F0-44E9-9858-A5B19E7ABA9F}" destId="{4FB9DE01-558D-4D77-B3C9-A629D29A0CB6}" srcOrd="0" destOrd="0" presId="urn:microsoft.com/office/officeart/2005/8/layout/hierarchy1"/>
    <dgm:cxn modelId="{2BA4777A-A959-4AC4-9E4A-C4831B3F388D}" type="presParOf" srcId="{B920D3F2-B5F0-44E9-9858-A5B19E7ABA9F}" destId="{4AD105DE-0E64-4B48-A50C-5B7020491F59}" srcOrd="1" destOrd="0" presId="urn:microsoft.com/office/officeart/2005/8/layout/hierarchy1"/>
    <dgm:cxn modelId="{EE8E0D8E-55CB-440F-98B6-DC64F7C75100}" type="presParOf" srcId="{79EF56CF-3DF6-47E7-B494-E9E4174796D4}" destId="{5D120D76-1E19-467E-A001-57CD18034BCF}" srcOrd="1" destOrd="0" presId="urn:microsoft.com/office/officeart/2005/8/layout/hierarchy1"/>
    <dgm:cxn modelId="{8FC4F43D-C94F-4285-94F0-177CB7794CAB}" type="presParOf" srcId="{92F3F0FB-CC4A-4C9B-AF8E-0C4EA98C07D7}" destId="{6FCF27D0-7FE7-4E42-9B98-A7E1E4BD274E}" srcOrd="2" destOrd="0" presId="urn:microsoft.com/office/officeart/2005/8/layout/hierarchy1"/>
    <dgm:cxn modelId="{4C05A132-DA83-4897-B543-8BF9D32B15C9}" type="presParOf" srcId="{92F3F0FB-CC4A-4C9B-AF8E-0C4EA98C07D7}" destId="{39F37E0D-6B13-48E8-BF7C-C36E71CF5ADE}" srcOrd="3" destOrd="0" presId="urn:microsoft.com/office/officeart/2005/8/layout/hierarchy1"/>
    <dgm:cxn modelId="{EDEDAD9B-9EDD-4D64-9E87-34EAFBCC7CD3}" type="presParOf" srcId="{39F37E0D-6B13-48E8-BF7C-C36E71CF5ADE}" destId="{9FA30457-B787-420C-996A-DC43DFE7F501}" srcOrd="0" destOrd="0" presId="urn:microsoft.com/office/officeart/2005/8/layout/hierarchy1"/>
    <dgm:cxn modelId="{5ECE9D40-4AFD-42C4-AE79-02049FD5021A}" type="presParOf" srcId="{9FA30457-B787-420C-996A-DC43DFE7F501}" destId="{18DCA2EE-C774-44AD-9AF2-0098DE1022C0}" srcOrd="0" destOrd="0" presId="urn:microsoft.com/office/officeart/2005/8/layout/hierarchy1"/>
    <dgm:cxn modelId="{87E988FF-D9EA-4683-AA6C-A03F9FA405EC}" type="presParOf" srcId="{9FA30457-B787-420C-996A-DC43DFE7F501}" destId="{DE8A7DA2-6A70-4345-A9AF-70207E9C707D}" srcOrd="1" destOrd="0" presId="urn:microsoft.com/office/officeart/2005/8/layout/hierarchy1"/>
    <dgm:cxn modelId="{FC9B89C6-F891-4313-9BBF-7324121C2292}" type="presParOf" srcId="{39F37E0D-6B13-48E8-BF7C-C36E71CF5ADE}" destId="{E38C140D-27A4-48FA-AABD-B682ABDE66C5}" srcOrd="1" destOrd="0" presId="urn:microsoft.com/office/officeart/2005/8/layout/hierarchy1"/>
    <dgm:cxn modelId="{B0A9EA9E-F469-440C-B102-DE8C1CB22E56}" type="presParOf" srcId="{E38C140D-27A4-48FA-AABD-B682ABDE66C5}" destId="{12B4EA0D-2DD6-4DB9-A973-5BAB557AFA0C}" srcOrd="0" destOrd="0" presId="urn:microsoft.com/office/officeart/2005/8/layout/hierarchy1"/>
    <dgm:cxn modelId="{50554967-6E60-482E-8703-0B1E3B33A3D6}" type="presParOf" srcId="{E38C140D-27A4-48FA-AABD-B682ABDE66C5}" destId="{FE6585AC-B87C-4663-ADEC-AFB541152A8F}" srcOrd="1" destOrd="0" presId="urn:microsoft.com/office/officeart/2005/8/layout/hierarchy1"/>
    <dgm:cxn modelId="{CC5F9CE2-B1B4-47E8-B6B7-0DB0A4E1E4B8}" type="presParOf" srcId="{FE6585AC-B87C-4663-ADEC-AFB541152A8F}" destId="{28077CDF-86C9-4E15-A769-13B70EAEA63B}" srcOrd="0" destOrd="0" presId="urn:microsoft.com/office/officeart/2005/8/layout/hierarchy1"/>
    <dgm:cxn modelId="{258EF51C-F6D1-4C23-B404-EACF7A1BE7CA}" type="presParOf" srcId="{28077CDF-86C9-4E15-A769-13B70EAEA63B}" destId="{671523E0-5370-434E-AC9A-E699A9E7C079}" srcOrd="0" destOrd="0" presId="urn:microsoft.com/office/officeart/2005/8/layout/hierarchy1"/>
    <dgm:cxn modelId="{55004A5A-9737-49A8-9277-DFBC8A8BA9E2}" type="presParOf" srcId="{28077CDF-86C9-4E15-A769-13B70EAEA63B}" destId="{76BF6166-833F-4CF3-ACFD-946FB7D24377}" srcOrd="1" destOrd="0" presId="urn:microsoft.com/office/officeart/2005/8/layout/hierarchy1"/>
    <dgm:cxn modelId="{92FE7063-0161-4D6F-BA11-CC239359D99D}" type="presParOf" srcId="{FE6585AC-B87C-4663-ADEC-AFB541152A8F}" destId="{F1E0124B-BE62-480E-A2D8-7B8C9380D8DB}" srcOrd="1" destOrd="0" presId="urn:microsoft.com/office/officeart/2005/8/layout/hierarchy1"/>
  </dgm:cxnLst>
  <dgm:bg>
    <a:blipFill>
      <a:blip xmlns:r="http://schemas.openxmlformats.org/officeDocument/2006/relationships" r:embed="rId1"/>
      <a:tile tx="0" ty="0" sx="100000" sy="100000" flip="none" algn="tl"/>
    </a:blipFill>
  </dgm:bg>
  <dgm:whole>
    <a:ln>
      <a:solidFill>
        <a:schemeClr val="accent1"/>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5386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08705" y="0"/>
            <a:ext cx="3066733" cy="453866"/>
          </a:xfrm>
          <a:prstGeom prst="rect">
            <a:avLst/>
          </a:prstGeom>
        </p:spPr>
        <p:txBody>
          <a:bodyPr vert="horz" lIns="91440" tIns="45720" rIns="91440" bIns="45720" rtlCol="0"/>
          <a:lstStyle>
            <a:lvl1pPr algn="r">
              <a:defRPr sz="1200"/>
            </a:lvl1pPr>
          </a:lstStyle>
          <a:p>
            <a:fld id="{C9F595FB-5A28-4F1A-B61D-E42F663CBACB}" type="datetimeFigureOut">
              <a:rPr lang="en-US" smtClean="0"/>
              <a:t>2/12/2021</a:t>
            </a:fld>
            <a:endParaRPr lang="en-US"/>
          </a:p>
        </p:txBody>
      </p:sp>
      <p:sp>
        <p:nvSpPr>
          <p:cNvPr id="4" name="Footer Placeholder 3"/>
          <p:cNvSpPr>
            <a:spLocks noGrp="1"/>
          </p:cNvSpPr>
          <p:nvPr>
            <p:ph type="ftr" sz="quarter" idx="2"/>
          </p:nvPr>
        </p:nvSpPr>
        <p:spPr>
          <a:xfrm>
            <a:off x="0" y="8621883"/>
            <a:ext cx="3066733" cy="45386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08705" y="8621883"/>
            <a:ext cx="3066733" cy="453866"/>
          </a:xfrm>
          <a:prstGeom prst="rect">
            <a:avLst/>
          </a:prstGeom>
        </p:spPr>
        <p:txBody>
          <a:bodyPr vert="horz" lIns="91440" tIns="45720" rIns="91440" bIns="45720" rtlCol="0" anchor="b"/>
          <a:lstStyle>
            <a:lvl1pPr algn="r">
              <a:defRPr sz="1200"/>
            </a:lvl1pPr>
          </a:lstStyle>
          <a:p>
            <a:fld id="{B7038DA4-A4B0-4DD0-9DDA-B34ADC65CD2A}" type="slidenum">
              <a:rPr lang="en-US" smtClean="0"/>
              <a:t>‹#›</a:t>
            </a:fld>
            <a:endParaRPr lang="en-US"/>
          </a:p>
        </p:txBody>
      </p:sp>
    </p:spTree>
    <p:extLst>
      <p:ext uri="{BB962C8B-B14F-4D97-AF65-F5344CB8AC3E}">
        <p14:creationId xmlns:p14="http://schemas.microsoft.com/office/powerpoint/2010/main" val="4751188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556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008438" y="0"/>
            <a:ext cx="3067050" cy="455613"/>
          </a:xfrm>
          <a:prstGeom prst="rect">
            <a:avLst/>
          </a:prstGeom>
        </p:spPr>
        <p:txBody>
          <a:bodyPr vert="horz" lIns="91440" tIns="45720" rIns="91440" bIns="45720" rtlCol="0"/>
          <a:lstStyle>
            <a:lvl1pPr algn="r">
              <a:defRPr sz="1200"/>
            </a:lvl1pPr>
          </a:lstStyle>
          <a:p>
            <a:fld id="{8E58C379-67FF-4836-818E-9A6585BD5EAE}" type="datetimeFigureOut">
              <a:rPr lang="en-US" smtClean="0"/>
              <a:t>2/12/2021</a:t>
            </a:fld>
            <a:endParaRPr lang="en-US"/>
          </a:p>
        </p:txBody>
      </p:sp>
      <p:sp>
        <p:nvSpPr>
          <p:cNvPr id="4" name="Slide Image Placeholder 3"/>
          <p:cNvSpPr>
            <a:spLocks noGrp="1" noRot="1" noChangeAspect="1"/>
          </p:cNvSpPr>
          <p:nvPr>
            <p:ph type="sldImg" idx="2"/>
          </p:nvPr>
        </p:nvSpPr>
        <p:spPr>
          <a:xfrm>
            <a:off x="1495425" y="1135063"/>
            <a:ext cx="4086225" cy="30638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8025" y="4368800"/>
            <a:ext cx="5661025" cy="35734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21713"/>
            <a:ext cx="3067050" cy="4556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08438" y="8621713"/>
            <a:ext cx="3067050" cy="455612"/>
          </a:xfrm>
          <a:prstGeom prst="rect">
            <a:avLst/>
          </a:prstGeom>
        </p:spPr>
        <p:txBody>
          <a:bodyPr vert="horz" lIns="91440" tIns="45720" rIns="91440" bIns="45720" rtlCol="0" anchor="b"/>
          <a:lstStyle>
            <a:lvl1pPr algn="r">
              <a:defRPr sz="1200"/>
            </a:lvl1pPr>
          </a:lstStyle>
          <a:p>
            <a:fld id="{2964B7E0-1C54-497E-B738-B55293F1B7B2}" type="slidenum">
              <a:rPr lang="en-US" smtClean="0"/>
              <a:t>‹#›</a:t>
            </a:fld>
            <a:endParaRPr lang="en-US"/>
          </a:p>
        </p:txBody>
      </p:sp>
    </p:spTree>
    <p:extLst>
      <p:ext uri="{BB962C8B-B14F-4D97-AF65-F5344CB8AC3E}">
        <p14:creationId xmlns:p14="http://schemas.microsoft.com/office/powerpoint/2010/main" val="812186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64B7E0-1C54-497E-B738-B55293F1B7B2}" type="slidenum">
              <a:rPr lang="en-US" smtClean="0"/>
              <a:t>28</a:t>
            </a:fld>
            <a:endParaRPr lang="en-US"/>
          </a:p>
        </p:txBody>
      </p:sp>
    </p:spTree>
    <p:extLst>
      <p:ext uri="{BB962C8B-B14F-4D97-AF65-F5344CB8AC3E}">
        <p14:creationId xmlns:p14="http://schemas.microsoft.com/office/powerpoint/2010/main" val="2925267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64B7E0-1C54-497E-B738-B55293F1B7B2}" type="slidenum">
              <a:rPr lang="en-US" smtClean="0"/>
              <a:t>29</a:t>
            </a:fld>
            <a:endParaRPr lang="en-US"/>
          </a:p>
        </p:txBody>
      </p:sp>
    </p:spTree>
    <p:extLst>
      <p:ext uri="{BB962C8B-B14F-4D97-AF65-F5344CB8AC3E}">
        <p14:creationId xmlns:p14="http://schemas.microsoft.com/office/powerpoint/2010/main" val="2674271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64B7E0-1C54-497E-B738-B55293F1B7B2}" type="slidenum">
              <a:rPr lang="en-US" smtClean="0"/>
              <a:t>30</a:t>
            </a:fld>
            <a:endParaRPr lang="en-US"/>
          </a:p>
        </p:txBody>
      </p:sp>
    </p:spTree>
    <p:extLst>
      <p:ext uri="{BB962C8B-B14F-4D97-AF65-F5344CB8AC3E}">
        <p14:creationId xmlns:p14="http://schemas.microsoft.com/office/powerpoint/2010/main" val="42894974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64B7E0-1C54-497E-B738-B55293F1B7B2}" type="slidenum">
              <a:rPr lang="en-US" smtClean="0"/>
              <a:t>31</a:t>
            </a:fld>
            <a:endParaRPr lang="en-US"/>
          </a:p>
        </p:txBody>
      </p:sp>
    </p:spTree>
    <p:extLst>
      <p:ext uri="{BB962C8B-B14F-4D97-AF65-F5344CB8AC3E}">
        <p14:creationId xmlns:p14="http://schemas.microsoft.com/office/powerpoint/2010/main" val="31918903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64B7E0-1C54-497E-B738-B55293F1B7B2}" type="slidenum">
              <a:rPr lang="en-US" smtClean="0"/>
              <a:t>35</a:t>
            </a:fld>
            <a:endParaRPr lang="en-US"/>
          </a:p>
        </p:txBody>
      </p:sp>
    </p:spTree>
    <p:extLst>
      <p:ext uri="{BB962C8B-B14F-4D97-AF65-F5344CB8AC3E}">
        <p14:creationId xmlns:p14="http://schemas.microsoft.com/office/powerpoint/2010/main" val="17263941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64B7E0-1C54-497E-B738-B55293F1B7B2}" type="slidenum">
              <a:rPr lang="en-US" smtClean="0"/>
              <a:t>36</a:t>
            </a:fld>
            <a:endParaRPr lang="en-US"/>
          </a:p>
        </p:txBody>
      </p:sp>
    </p:spTree>
    <p:extLst>
      <p:ext uri="{BB962C8B-B14F-4D97-AF65-F5344CB8AC3E}">
        <p14:creationId xmlns:p14="http://schemas.microsoft.com/office/powerpoint/2010/main" val="3083122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92315A7-0CF0-4F60-B1D5-2CFABF8CC92C}" type="datetime1">
              <a:rPr lang="en-US" smtClean="0"/>
              <a:t>2/12/2021</a:t>
            </a:fld>
            <a:endParaRPr lang="en-US"/>
          </a:p>
        </p:txBody>
      </p:sp>
      <p:sp>
        <p:nvSpPr>
          <p:cNvPr id="5" name="Footer Placeholder 4"/>
          <p:cNvSpPr>
            <a:spLocks noGrp="1"/>
          </p:cNvSpPr>
          <p:nvPr>
            <p:ph type="ftr" sz="quarter" idx="11"/>
          </p:nvPr>
        </p:nvSpPr>
        <p:spPr/>
        <p:txBody>
          <a:bodyPr/>
          <a:lstStyle/>
          <a:p>
            <a:r>
              <a:rPr lang="en-US" smtClean="0"/>
              <a:t>D. MWINGIZI (MD)-EPIDEMIOLOGICAL STUDIES</a:t>
            </a:r>
            <a:endParaRPr lang="en-US"/>
          </a:p>
        </p:txBody>
      </p:sp>
      <p:sp>
        <p:nvSpPr>
          <p:cNvPr id="6" name="Slide Number Placeholder 5"/>
          <p:cNvSpPr>
            <a:spLocks noGrp="1"/>
          </p:cNvSpPr>
          <p:nvPr>
            <p:ph type="sldNum" sz="quarter" idx="12"/>
          </p:nvPr>
        </p:nvSpPr>
        <p:spPr/>
        <p:txBody>
          <a:bodyPr/>
          <a:lstStyle/>
          <a:p>
            <a:fld id="{3C568A5B-B861-4157-9624-575B59F3DB00}" type="slidenum">
              <a:rPr lang="en-US" smtClean="0"/>
              <a:pPr/>
              <a:t>‹#›</a:t>
            </a:fld>
            <a:endParaRPr lang="en-US"/>
          </a:p>
        </p:txBody>
      </p:sp>
    </p:spTree>
    <p:extLst>
      <p:ext uri="{BB962C8B-B14F-4D97-AF65-F5344CB8AC3E}">
        <p14:creationId xmlns:p14="http://schemas.microsoft.com/office/powerpoint/2010/main" val="2605595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3F5E97-A269-4283-98C0-F470CA2B6D33}" type="datetime1">
              <a:rPr lang="en-US" smtClean="0"/>
              <a:t>2/12/2021</a:t>
            </a:fld>
            <a:endParaRPr lang="en-US"/>
          </a:p>
        </p:txBody>
      </p:sp>
      <p:sp>
        <p:nvSpPr>
          <p:cNvPr id="5" name="Footer Placeholder 4"/>
          <p:cNvSpPr>
            <a:spLocks noGrp="1"/>
          </p:cNvSpPr>
          <p:nvPr>
            <p:ph type="ftr" sz="quarter" idx="11"/>
          </p:nvPr>
        </p:nvSpPr>
        <p:spPr/>
        <p:txBody>
          <a:bodyPr/>
          <a:lstStyle/>
          <a:p>
            <a:r>
              <a:rPr lang="en-US" smtClean="0"/>
              <a:t>D. MWINGIZI (MD)-EPIDEMIOLOGICAL STUDIES</a:t>
            </a:r>
            <a:endParaRPr lang="en-US"/>
          </a:p>
        </p:txBody>
      </p:sp>
      <p:sp>
        <p:nvSpPr>
          <p:cNvPr id="6" name="Slide Number Placeholder 5"/>
          <p:cNvSpPr>
            <a:spLocks noGrp="1"/>
          </p:cNvSpPr>
          <p:nvPr>
            <p:ph type="sldNum" sz="quarter" idx="12"/>
          </p:nvPr>
        </p:nvSpPr>
        <p:spPr/>
        <p:txBody>
          <a:bodyPr/>
          <a:lstStyle/>
          <a:p>
            <a:fld id="{3C568A5B-B861-4157-9624-575B59F3DB00}" type="slidenum">
              <a:rPr lang="en-US" smtClean="0"/>
              <a:pPr/>
              <a:t>‹#›</a:t>
            </a:fld>
            <a:endParaRPr lang="en-US"/>
          </a:p>
        </p:txBody>
      </p:sp>
    </p:spTree>
    <p:extLst>
      <p:ext uri="{BB962C8B-B14F-4D97-AF65-F5344CB8AC3E}">
        <p14:creationId xmlns:p14="http://schemas.microsoft.com/office/powerpoint/2010/main" val="664236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374CA7-848C-4085-A01E-DE6376B2BAAA}" type="datetime1">
              <a:rPr lang="en-US" smtClean="0"/>
              <a:t>2/12/2021</a:t>
            </a:fld>
            <a:endParaRPr lang="en-US"/>
          </a:p>
        </p:txBody>
      </p:sp>
      <p:sp>
        <p:nvSpPr>
          <p:cNvPr id="5" name="Footer Placeholder 4"/>
          <p:cNvSpPr>
            <a:spLocks noGrp="1"/>
          </p:cNvSpPr>
          <p:nvPr>
            <p:ph type="ftr" sz="quarter" idx="11"/>
          </p:nvPr>
        </p:nvSpPr>
        <p:spPr/>
        <p:txBody>
          <a:bodyPr/>
          <a:lstStyle/>
          <a:p>
            <a:r>
              <a:rPr lang="en-US" smtClean="0"/>
              <a:t>D. MWINGIZI (MD)-EPIDEMIOLOGICAL STUDIES</a:t>
            </a:r>
            <a:endParaRPr lang="en-US"/>
          </a:p>
        </p:txBody>
      </p:sp>
      <p:sp>
        <p:nvSpPr>
          <p:cNvPr id="6" name="Slide Number Placeholder 5"/>
          <p:cNvSpPr>
            <a:spLocks noGrp="1"/>
          </p:cNvSpPr>
          <p:nvPr>
            <p:ph type="sldNum" sz="quarter" idx="12"/>
          </p:nvPr>
        </p:nvSpPr>
        <p:spPr/>
        <p:txBody>
          <a:bodyPr/>
          <a:lstStyle/>
          <a:p>
            <a:fld id="{3C568A5B-B861-4157-9624-575B59F3DB00}"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42739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C8538E-6071-4DB8-90D8-FFC5E8AFE725}" type="datetime1">
              <a:rPr lang="en-US" smtClean="0"/>
              <a:t>2/12/2021</a:t>
            </a:fld>
            <a:endParaRPr lang="en-US"/>
          </a:p>
        </p:txBody>
      </p:sp>
      <p:sp>
        <p:nvSpPr>
          <p:cNvPr id="5" name="Footer Placeholder 4"/>
          <p:cNvSpPr>
            <a:spLocks noGrp="1"/>
          </p:cNvSpPr>
          <p:nvPr>
            <p:ph type="ftr" sz="quarter" idx="11"/>
          </p:nvPr>
        </p:nvSpPr>
        <p:spPr/>
        <p:txBody>
          <a:bodyPr/>
          <a:lstStyle/>
          <a:p>
            <a:r>
              <a:rPr lang="en-US" smtClean="0"/>
              <a:t>D. MWINGIZI (MD)-EPIDEMIOLOGICAL STUDIES</a:t>
            </a:r>
            <a:endParaRPr lang="en-US"/>
          </a:p>
        </p:txBody>
      </p:sp>
      <p:sp>
        <p:nvSpPr>
          <p:cNvPr id="6" name="Slide Number Placeholder 5"/>
          <p:cNvSpPr>
            <a:spLocks noGrp="1"/>
          </p:cNvSpPr>
          <p:nvPr>
            <p:ph type="sldNum" sz="quarter" idx="12"/>
          </p:nvPr>
        </p:nvSpPr>
        <p:spPr/>
        <p:txBody>
          <a:bodyPr/>
          <a:lstStyle/>
          <a:p>
            <a:fld id="{3C568A5B-B861-4157-9624-575B59F3DB00}" type="slidenum">
              <a:rPr lang="en-US" smtClean="0"/>
              <a:pPr/>
              <a:t>‹#›</a:t>
            </a:fld>
            <a:endParaRPr lang="en-US"/>
          </a:p>
        </p:txBody>
      </p:sp>
    </p:spTree>
    <p:extLst>
      <p:ext uri="{BB962C8B-B14F-4D97-AF65-F5344CB8AC3E}">
        <p14:creationId xmlns:p14="http://schemas.microsoft.com/office/powerpoint/2010/main" val="29631865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D90413-98CD-4D20-BB9B-FAFB67BC14B0}" type="datetime1">
              <a:rPr lang="en-US" smtClean="0"/>
              <a:t>2/12/2021</a:t>
            </a:fld>
            <a:endParaRPr lang="en-US"/>
          </a:p>
        </p:txBody>
      </p:sp>
      <p:sp>
        <p:nvSpPr>
          <p:cNvPr id="5" name="Footer Placeholder 4"/>
          <p:cNvSpPr>
            <a:spLocks noGrp="1"/>
          </p:cNvSpPr>
          <p:nvPr>
            <p:ph type="ftr" sz="quarter" idx="11"/>
          </p:nvPr>
        </p:nvSpPr>
        <p:spPr/>
        <p:txBody>
          <a:bodyPr/>
          <a:lstStyle/>
          <a:p>
            <a:r>
              <a:rPr lang="en-US" smtClean="0"/>
              <a:t>D. MWINGIZI (MD)-EPIDEMIOLOGICAL STUDIES</a:t>
            </a:r>
            <a:endParaRPr lang="en-US"/>
          </a:p>
        </p:txBody>
      </p:sp>
      <p:sp>
        <p:nvSpPr>
          <p:cNvPr id="6" name="Slide Number Placeholder 5"/>
          <p:cNvSpPr>
            <a:spLocks noGrp="1"/>
          </p:cNvSpPr>
          <p:nvPr>
            <p:ph type="sldNum" sz="quarter" idx="12"/>
          </p:nvPr>
        </p:nvSpPr>
        <p:spPr/>
        <p:txBody>
          <a:bodyPr/>
          <a:lstStyle/>
          <a:p>
            <a:fld id="{3C568A5B-B861-4157-9624-575B59F3DB00}"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1739102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120F88-5E83-4B94-99C6-ABDF9D54DE84}" type="datetime1">
              <a:rPr lang="en-US" smtClean="0"/>
              <a:t>2/12/2021</a:t>
            </a:fld>
            <a:endParaRPr lang="en-US"/>
          </a:p>
        </p:txBody>
      </p:sp>
      <p:sp>
        <p:nvSpPr>
          <p:cNvPr id="5" name="Footer Placeholder 4"/>
          <p:cNvSpPr>
            <a:spLocks noGrp="1"/>
          </p:cNvSpPr>
          <p:nvPr>
            <p:ph type="ftr" sz="quarter" idx="11"/>
          </p:nvPr>
        </p:nvSpPr>
        <p:spPr/>
        <p:txBody>
          <a:bodyPr/>
          <a:lstStyle/>
          <a:p>
            <a:r>
              <a:rPr lang="en-US" smtClean="0"/>
              <a:t>D. MWINGIZI (MD)-EPIDEMIOLOGICAL STUDIES</a:t>
            </a:r>
            <a:endParaRPr lang="en-US"/>
          </a:p>
        </p:txBody>
      </p:sp>
      <p:sp>
        <p:nvSpPr>
          <p:cNvPr id="6" name="Slide Number Placeholder 5"/>
          <p:cNvSpPr>
            <a:spLocks noGrp="1"/>
          </p:cNvSpPr>
          <p:nvPr>
            <p:ph type="sldNum" sz="quarter" idx="12"/>
          </p:nvPr>
        </p:nvSpPr>
        <p:spPr/>
        <p:txBody>
          <a:bodyPr/>
          <a:lstStyle/>
          <a:p>
            <a:fld id="{3C568A5B-B861-4157-9624-575B59F3DB00}" type="slidenum">
              <a:rPr lang="en-US" smtClean="0"/>
              <a:pPr/>
              <a:t>‹#›</a:t>
            </a:fld>
            <a:endParaRPr lang="en-US"/>
          </a:p>
        </p:txBody>
      </p:sp>
    </p:spTree>
    <p:extLst>
      <p:ext uri="{BB962C8B-B14F-4D97-AF65-F5344CB8AC3E}">
        <p14:creationId xmlns:p14="http://schemas.microsoft.com/office/powerpoint/2010/main" val="31838051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D491D5E-CD95-4833-BDA5-26943FFBDD04}" type="datetime1">
              <a:rPr lang="en-US" smtClean="0"/>
              <a:t>2/12/2021</a:t>
            </a:fld>
            <a:endParaRPr lang="en-US"/>
          </a:p>
        </p:txBody>
      </p:sp>
      <p:sp>
        <p:nvSpPr>
          <p:cNvPr id="5" name="Footer Placeholder 4"/>
          <p:cNvSpPr>
            <a:spLocks noGrp="1"/>
          </p:cNvSpPr>
          <p:nvPr>
            <p:ph type="ftr" sz="quarter" idx="11"/>
          </p:nvPr>
        </p:nvSpPr>
        <p:spPr/>
        <p:txBody>
          <a:bodyPr/>
          <a:lstStyle/>
          <a:p>
            <a:r>
              <a:rPr lang="en-US" smtClean="0"/>
              <a:t>D. MWINGIZI (MD)-EPIDEMIOLOGICAL STUDIES</a:t>
            </a:r>
            <a:endParaRPr lang="en-US"/>
          </a:p>
        </p:txBody>
      </p:sp>
      <p:sp>
        <p:nvSpPr>
          <p:cNvPr id="6" name="Slide Number Placeholder 5"/>
          <p:cNvSpPr>
            <a:spLocks noGrp="1"/>
          </p:cNvSpPr>
          <p:nvPr>
            <p:ph type="sldNum" sz="quarter" idx="12"/>
          </p:nvPr>
        </p:nvSpPr>
        <p:spPr/>
        <p:txBody>
          <a:bodyPr/>
          <a:lstStyle/>
          <a:p>
            <a:fld id="{3C568A5B-B861-4157-9624-575B59F3DB00}" type="slidenum">
              <a:rPr lang="en-US" smtClean="0"/>
              <a:pPr/>
              <a:t>‹#›</a:t>
            </a:fld>
            <a:endParaRPr lang="en-US"/>
          </a:p>
        </p:txBody>
      </p:sp>
    </p:spTree>
    <p:extLst>
      <p:ext uri="{BB962C8B-B14F-4D97-AF65-F5344CB8AC3E}">
        <p14:creationId xmlns:p14="http://schemas.microsoft.com/office/powerpoint/2010/main" val="17976553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F256873-0366-485C-A703-B113FDE67B39}" type="datetime1">
              <a:rPr lang="en-US" smtClean="0"/>
              <a:t>2/12/2021</a:t>
            </a:fld>
            <a:endParaRPr lang="en-US"/>
          </a:p>
        </p:txBody>
      </p:sp>
      <p:sp>
        <p:nvSpPr>
          <p:cNvPr id="5" name="Footer Placeholder 4"/>
          <p:cNvSpPr>
            <a:spLocks noGrp="1"/>
          </p:cNvSpPr>
          <p:nvPr>
            <p:ph type="ftr" sz="quarter" idx="11"/>
          </p:nvPr>
        </p:nvSpPr>
        <p:spPr/>
        <p:txBody>
          <a:bodyPr/>
          <a:lstStyle/>
          <a:p>
            <a:r>
              <a:rPr lang="en-US" smtClean="0"/>
              <a:t>D. MWINGIZI (MD)-EPIDEMIOLOGICAL STUDIES</a:t>
            </a:r>
            <a:endParaRPr lang="en-US"/>
          </a:p>
        </p:txBody>
      </p:sp>
      <p:sp>
        <p:nvSpPr>
          <p:cNvPr id="6" name="Slide Number Placeholder 5"/>
          <p:cNvSpPr>
            <a:spLocks noGrp="1"/>
          </p:cNvSpPr>
          <p:nvPr>
            <p:ph type="sldNum" sz="quarter" idx="12"/>
          </p:nvPr>
        </p:nvSpPr>
        <p:spPr/>
        <p:txBody>
          <a:bodyPr/>
          <a:lstStyle/>
          <a:p>
            <a:fld id="{3C568A5B-B861-4157-9624-575B59F3DB00}" type="slidenum">
              <a:rPr lang="en-US" smtClean="0"/>
              <a:pPr/>
              <a:t>‹#›</a:t>
            </a:fld>
            <a:endParaRPr lang="en-US"/>
          </a:p>
        </p:txBody>
      </p:sp>
    </p:spTree>
    <p:extLst>
      <p:ext uri="{BB962C8B-B14F-4D97-AF65-F5344CB8AC3E}">
        <p14:creationId xmlns:p14="http://schemas.microsoft.com/office/powerpoint/2010/main" val="314122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BCE274-8710-4D0B-8DD6-0516CB4AE588}" type="datetime1">
              <a:rPr lang="en-US" smtClean="0"/>
              <a:t>2/12/2021</a:t>
            </a:fld>
            <a:endParaRPr lang="en-US"/>
          </a:p>
        </p:txBody>
      </p:sp>
      <p:sp>
        <p:nvSpPr>
          <p:cNvPr id="5" name="Footer Placeholder 4"/>
          <p:cNvSpPr>
            <a:spLocks noGrp="1"/>
          </p:cNvSpPr>
          <p:nvPr>
            <p:ph type="ftr" sz="quarter" idx="11"/>
          </p:nvPr>
        </p:nvSpPr>
        <p:spPr/>
        <p:txBody>
          <a:bodyPr/>
          <a:lstStyle/>
          <a:p>
            <a:r>
              <a:rPr lang="en-US" smtClean="0"/>
              <a:t>D. MWINGIZI (MD)-EPIDEMIOLOGICAL STUDIES</a:t>
            </a:r>
            <a:endParaRPr lang="en-US"/>
          </a:p>
        </p:txBody>
      </p:sp>
      <p:sp>
        <p:nvSpPr>
          <p:cNvPr id="6" name="Slide Number Placeholder 5"/>
          <p:cNvSpPr>
            <a:spLocks noGrp="1"/>
          </p:cNvSpPr>
          <p:nvPr>
            <p:ph type="sldNum" sz="quarter" idx="12"/>
          </p:nvPr>
        </p:nvSpPr>
        <p:spPr/>
        <p:txBody>
          <a:bodyPr/>
          <a:lstStyle/>
          <a:p>
            <a:fld id="{3C568A5B-B861-4157-9624-575B59F3DB00}" type="slidenum">
              <a:rPr lang="en-US" smtClean="0"/>
              <a:pPr/>
              <a:t>‹#›</a:t>
            </a:fld>
            <a:endParaRPr lang="en-US"/>
          </a:p>
        </p:txBody>
      </p:sp>
    </p:spTree>
    <p:extLst>
      <p:ext uri="{BB962C8B-B14F-4D97-AF65-F5344CB8AC3E}">
        <p14:creationId xmlns:p14="http://schemas.microsoft.com/office/powerpoint/2010/main" val="3429554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CEDE45-E3D7-4023-A742-81B51DED7766}" type="datetime1">
              <a:rPr lang="en-US" smtClean="0"/>
              <a:t>2/12/2021</a:t>
            </a:fld>
            <a:endParaRPr lang="en-US"/>
          </a:p>
        </p:txBody>
      </p:sp>
      <p:sp>
        <p:nvSpPr>
          <p:cNvPr id="5" name="Footer Placeholder 4"/>
          <p:cNvSpPr>
            <a:spLocks noGrp="1"/>
          </p:cNvSpPr>
          <p:nvPr>
            <p:ph type="ftr" sz="quarter" idx="11"/>
          </p:nvPr>
        </p:nvSpPr>
        <p:spPr/>
        <p:txBody>
          <a:bodyPr/>
          <a:lstStyle/>
          <a:p>
            <a:r>
              <a:rPr lang="en-US" smtClean="0"/>
              <a:t>D. MWINGIZI (MD)-EPIDEMIOLOGICAL STUDIES</a:t>
            </a:r>
            <a:endParaRPr lang="en-US"/>
          </a:p>
        </p:txBody>
      </p:sp>
      <p:sp>
        <p:nvSpPr>
          <p:cNvPr id="6" name="Slide Number Placeholder 5"/>
          <p:cNvSpPr>
            <a:spLocks noGrp="1"/>
          </p:cNvSpPr>
          <p:nvPr>
            <p:ph type="sldNum" sz="quarter" idx="12"/>
          </p:nvPr>
        </p:nvSpPr>
        <p:spPr/>
        <p:txBody>
          <a:bodyPr/>
          <a:lstStyle/>
          <a:p>
            <a:fld id="{3C568A5B-B861-4157-9624-575B59F3DB00}" type="slidenum">
              <a:rPr lang="en-US" smtClean="0"/>
              <a:pPr/>
              <a:t>‹#›</a:t>
            </a:fld>
            <a:endParaRPr lang="en-US"/>
          </a:p>
        </p:txBody>
      </p:sp>
    </p:spTree>
    <p:extLst>
      <p:ext uri="{BB962C8B-B14F-4D97-AF65-F5344CB8AC3E}">
        <p14:creationId xmlns:p14="http://schemas.microsoft.com/office/powerpoint/2010/main" val="22635909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EADE898-11A2-4496-8110-905C49649933}" type="datetime1">
              <a:rPr lang="en-US" smtClean="0"/>
              <a:t>2/12/2021</a:t>
            </a:fld>
            <a:endParaRPr lang="en-US"/>
          </a:p>
        </p:txBody>
      </p:sp>
      <p:sp>
        <p:nvSpPr>
          <p:cNvPr id="6" name="Footer Placeholder 5"/>
          <p:cNvSpPr>
            <a:spLocks noGrp="1"/>
          </p:cNvSpPr>
          <p:nvPr>
            <p:ph type="ftr" sz="quarter" idx="11"/>
          </p:nvPr>
        </p:nvSpPr>
        <p:spPr/>
        <p:txBody>
          <a:bodyPr/>
          <a:lstStyle/>
          <a:p>
            <a:r>
              <a:rPr lang="en-US" smtClean="0"/>
              <a:t>D. MWINGIZI (MD)-EPIDEMIOLOGICAL STUDIES</a:t>
            </a:r>
            <a:endParaRPr lang="en-US"/>
          </a:p>
        </p:txBody>
      </p:sp>
      <p:sp>
        <p:nvSpPr>
          <p:cNvPr id="7" name="Slide Number Placeholder 6"/>
          <p:cNvSpPr>
            <a:spLocks noGrp="1"/>
          </p:cNvSpPr>
          <p:nvPr>
            <p:ph type="sldNum" sz="quarter" idx="12"/>
          </p:nvPr>
        </p:nvSpPr>
        <p:spPr/>
        <p:txBody>
          <a:bodyPr/>
          <a:lstStyle/>
          <a:p>
            <a:fld id="{3C568A5B-B861-4157-9624-575B59F3DB00}" type="slidenum">
              <a:rPr lang="en-US" smtClean="0"/>
              <a:pPr/>
              <a:t>‹#›</a:t>
            </a:fld>
            <a:endParaRPr lang="en-US"/>
          </a:p>
        </p:txBody>
      </p:sp>
    </p:spTree>
    <p:extLst>
      <p:ext uri="{BB962C8B-B14F-4D97-AF65-F5344CB8AC3E}">
        <p14:creationId xmlns:p14="http://schemas.microsoft.com/office/powerpoint/2010/main" val="2465875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90ACE89-DC0D-4723-BFD1-580D9957A395}" type="datetime1">
              <a:rPr lang="en-US" smtClean="0"/>
              <a:t>2/12/2021</a:t>
            </a:fld>
            <a:endParaRPr lang="en-US"/>
          </a:p>
        </p:txBody>
      </p:sp>
      <p:sp>
        <p:nvSpPr>
          <p:cNvPr id="8" name="Footer Placeholder 7"/>
          <p:cNvSpPr>
            <a:spLocks noGrp="1"/>
          </p:cNvSpPr>
          <p:nvPr>
            <p:ph type="ftr" sz="quarter" idx="11"/>
          </p:nvPr>
        </p:nvSpPr>
        <p:spPr/>
        <p:txBody>
          <a:bodyPr/>
          <a:lstStyle/>
          <a:p>
            <a:r>
              <a:rPr lang="en-US" smtClean="0"/>
              <a:t>D. MWINGIZI (MD)-EPIDEMIOLOGICAL STUDIES</a:t>
            </a:r>
            <a:endParaRPr lang="en-US"/>
          </a:p>
        </p:txBody>
      </p:sp>
      <p:sp>
        <p:nvSpPr>
          <p:cNvPr id="9" name="Slide Number Placeholder 8"/>
          <p:cNvSpPr>
            <a:spLocks noGrp="1"/>
          </p:cNvSpPr>
          <p:nvPr>
            <p:ph type="sldNum" sz="quarter" idx="12"/>
          </p:nvPr>
        </p:nvSpPr>
        <p:spPr/>
        <p:txBody>
          <a:bodyPr/>
          <a:lstStyle/>
          <a:p>
            <a:fld id="{3C568A5B-B861-4157-9624-575B59F3DB00}" type="slidenum">
              <a:rPr lang="en-US" smtClean="0"/>
              <a:pPr/>
              <a:t>‹#›</a:t>
            </a:fld>
            <a:endParaRPr lang="en-US"/>
          </a:p>
        </p:txBody>
      </p:sp>
    </p:spTree>
    <p:extLst>
      <p:ext uri="{BB962C8B-B14F-4D97-AF65-F5344CB8AC3E}">
        <p14:creationId xmlns:p14="http://schemas.microsoft.com/office/powerpoint/2010/main" val="1986091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1F5AF6A-7C6E-4256-B2B6-9643F50CA1BF}" type="datetime1">
              <a:rPr lang="en-US" smtClean="0"/>
              <a:t>2/12/2021</a:t>
            </a:fld>
            <a:endParaRPr lang="en-US"/>
          </a:p>
        </p:txBody>
      </p:sp>
      <p:sp>
        <p:nvSpPr>
          <p:cNvPr id="4" name="Footer Placeholder 3"/>
          <p:cNvSpPr>
            <a:spLocks noGrp="1"/>
          </p:cNvSpPr>
          <p:nvPr>
            <p:ph type="ftr" sz="quarter" idx="11"/>
          </p:nvPr>
        </p:nvSpPr>
        <p:spPr/>
        <p:txBody>
          <a:bodyPr/>
          <a:lstStyle/>
          <a:p>
            <a:r>
              <a:rPr lang="en-US" smtClean="0"/>
              <a:t>D. MWINGIZI (MD)-EPIDEMIOLOGICAL STUDIES</a:t>
            </a:r>
            <a:endParaRPr lang="en-US"/>
          </a:p>
        </p:txBody>
      </p:sp>
      <p:sp>
        <p:nvSpPr>
          <p:cNvPr id="5" name="Slide Number Placeholder 4"/>
          <p:cNvSpPr>
            <a:spLocks noGrp="1"/>
          </p:cNvSpPr>
          <p:nvPr>
            <p:ph type="sldNum" sz="quarter" idx="12"/>
          </p:nvPr>
        </p:nvSpPr>
        <p:spPr/>
        <p:txBody>
          <a:bodyPr/>
          <a:lstStyle/>
          <a:p>
            <a:fld id="{3C568A5B-B861-4157-9624-575B59F3DB00}" type="slidenum">
              <a:rPr lang="en-US" smtClean="0"/>
              <a:pPr/>
              <a:t>‹#›</a:t>
            </a:fld>
            <a:endParaRPr lang="en-US"/>
          </a:p>
        </p:txBody>
      </p:sp>
    </p:spTree>
    <p:extLst>
      <p:ext uri="{BB962C8B-B14F-4D97-AF65-F5344CB8AC3E}">
        <p14:creationId xmlns:p14="http://schemas.microsoft.com/office/powerpoint/2010/main" val="31261569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5C59AB-64AA-41B4-B6A7-5A2248B988D8}" type="datetime1">
              <a:rPr lang="en-US" smtClean="0"/>
              <a:t>2/12/2021</a:t>
            </a:fld>
            <a:endParaRPr lang="en-US"/>
          </a:p>
        </p:txBody>
      </p:sp>
      <p:sp>
        <p:nvSpPr>
          <p:cNvPr id="3" name="Footer Placeholder 2"/>
          <p:cNvSpPr>
            <a:spLocks noGrp="1"/>
          </p:cNvSpPr>
          <p:nvPr>
            <p:ph type="ftr" sz="quarter" idx="11"/>
          </p:nvPr>
        </p:nvSpPr>
        <p:spPr/>
        <p:txBody>
          <a:bodyPr/>
          <a:lstStyle/>
          <a:p>
            <a:r>
              <a:rPr lang="en-US" smtClean="0"/>
              <a:t>D. MWINGIZI (MD)-EPIDEMIOLOGICAL STUDIES</a:t>
            </a:r>
            <a:endParaRPr lang="en-US"/>
          </a:p>
        </p:txBody>
      </p:sp>
      <p:sp>
        <p:nvSpPr>
          <p:cNvPr id="4" name="Slide Number Placeholder 3"/>
          <p:cNvSpPr>
            <a:spLocks noGrp="1"/>
          </p:cNvSpPr>
          <p:nvPr>
            <p:ph type="sldNum" sz="quarter" idx="12"/>
          </p:nvPr>
        </p:nvSpPr>
        <p:spPr/>
        <p:txBody>
          <a:bodyPr/>
          <a:lstStyle/>
          <a:p>
            <a:fld id="{3C568A5B-B861-4157-9624-575B59F3DB00}" type="slidenum">
              <a:rPr lang="en-US" smtClean="0"/>
              <a:pPr/>
              <a:t>‹#›</a:t>
            </a:fld>
            <a:endParaRPr lang="en-US"/>
          </a:p>
        </p:txBody>
      </p:sp>
    </p:spTree>
    <p:extLst>
      <p:ext uri="{BB962C8B-B14F-4D97-AF65-F5344CB8AC3E}">
        <p14:creationId xmlns:p14="http://schemas.microsoft.com/office/powerpoint/2010/main" val="2618935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48A811-366B-479B-9022-BACB81B73006}" type="datetime1">
              <a:rPr lang="en-US" smtClean="0"/>
              <a:t>2/12/2021</a:t>
            </a:fld>
            <a:endParaRPr lang="en-US"/>
          </a:p>
        </p:txBody>
      </p:sp>
      <p:sp>
        <p:nvSpPr>
          <p:cNvPr id="6" name="Footer Placeholder 5"/>
          <p:cNvSpPr>
            <a:spLocks noGrp="1"/>
          </p:cNvSpPr>
          <p:nvPr>
            <p:ph type="ftr" sz="quarter" idx="11"/>
          </p:nvPr>
        </p:nvSpPr>
        <p:spPr/>
        <p:txBody>
          <a:bodyPr/>
          <a:lstStyle/>
          <a:p>
            <a:r>
              <a:rPr lang="en-US" smtClean="0"/>
              <a:t>D. MWINGIZI (MD)-EPIDEMIOLOGICAL STUDIES</a:t>
            </a:r>
            <a:endParaRPr lang="en-US"/>
          </a:p>
        </p:txBody>
      </p:sp>
      <p:sp>
        <p:nvSpPr>
          <p:cNvPr id="7" name="Slide Number Placeholder 6"/>
          <p:cNvSpPr>
            <a:spLocks noGrp="1"/>
          </p:cNvSpPr>
          <p:nvPr>
            <p:ph type="sldNum" sz="quarter" idx="12"/>
          </p:nvPr>
        </p:nvSpPr>
        <p:spPr/>
        <p:txBody>
          <a:bodyPr/>
          <a:lstStyle/>
          <a:p>
            <a:fld id="{3C568A5B-B861-4157-9624-575B59F3DB00}" type="slidenum">
              <a:rPr lang="en-US" smtClean="0"/>
              <a:pPr/>
              <a:t>‹#›</a:t>
            </a:fld>
            <a:endParaRPr lang="en-US"/>
          </a:p>
        </p:txBody>
      </p:sp>
    </p:spTree>
    <p:extLst>
      <p:ext uri="{BB962C8B-B14F-4D97-AF65-F5344CB8AC3E}">
        <p14:creationId xmlns:p14="http://schemas.microsoft.com/office/powerpoint/2010/main" val="27766163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FF02AD-A951-403C-9DF6-65D7974BDDBD}" type="datetime1">
              <a:rPr lang="en-US" smtClean="0"/>
              <a:t>2/12/2021</a:t>
            </a:fld>
            <a:endParaRPr lang="en-US"/>
          </a:p>
        </p:txBody>
      </p:sp>
      <p:sp>
        <p:nvSpPr>
          <p:cNvPr id="6" name="Footer Placeholder 5"/>
          <p:cNvSpPr>
            <a:spLocks noGrp="1"/>
          </p:cNvSpPr>
          <p:nvPr>
            <p:ph type="ftr" sz="quarter" idx="11"/>
          </p:nvPr>
        </p:nvSpPr>
        <p:spPr/>
        <p:txBody>
          <a:bodyPr/>
          <a:lstStyle/>
          <a:p>
            <a:r>
              <a:rPr lang="en-US" smtClean="0"/>
              <a:t>D. MWINGIZI (MD)-EPIDEMIOLOGICAL STUDIES</a:t>
            </a:r>
            <a:endParaRPr lang="en-US"/>
          </a:p>
        </p:txBody>
      </p:sp>
      <p:sp>
        <p:nvSpPr>
          <p:cNvPr id="7" name="Slide Number Placeholder 6"/>
          <p:cNvSpPr>
            <a:spLocks noGrp="1"/>
          </p:cNvSpPr>
          <p:nvPr>
            <p:ph type="sldNum" sz="quarter" idx="12"/>
          </p:nvPr>
        </p:nvSpPr>
        <p:spPr/>
        <p:txBody>
          <a:bodyPr/>
          <a:lstStyle/>
          <a:p>
            <a:fld id="{3C568A5B-B861-4157-9624-575B59F3DB00}" type="slidenum">
              <a:rPr lang="en-US" smtClean="0"/>
              <a:pPr/>
              <a:t>‹#›</a:t>
            </a:fld>
            <a:endParaRPr lang="en-US"/>
          </a:p>
        </p:txBody>
      </p:sp>
    </p:spTree>
    <p:extLst>
      <p:ext uri="{BB962C8B-B14F-4D97-AF65-F5344CB8AC3E}">
        <p14:creationId xmlns:p14="http://schemas.microsoft.com/office/powerpoint/2010/main" val="125686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3131D8D-69A1-4191-9294-F5CF08B04616}" type="datetime1">
              <a:rPr lang="en-US" smtClean="0"/>
              <a:t>2/12/2021</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D. MWINGIZI (MD)-EPIDEMIOLOGICAL STUDIES</a:t>
            </a:r>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3C568A5B-B861-4157-9624-575B59F3DB00}" type="slidenum">
              <a:rPr lang="en-US" smtClean="0"/>
              <a:pPr/>
              <a:t>‹#›</a:t>
            </a:fld>
            <a:endParaRPr lang="en-US"/>
          </a:p>
        </p:txBody>
      </p:sp>
    </p:spTree>
    <p:extLst>
      <p:ext uri="{BB962C8B-B14F-4D97-AF65-F5344CB8AC3E}">
        <p14:creationId xmlns:p14="http://schemas.microsoft.com/office/powerpoint/2010/main" val="78081495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130595" y="457200"/>
            <a:ext cx="7251405" cy="3593636"/>
          </a:xfrm>
        </p:spPr>
        <p:txBody>
          <a:bodyPr>
            <a:normAutofit fontScale="90000"/>
          </a:bodyPr>
          <a:lstStyle/>
          <a:p>
            <a:pPr algn="l"/>
            <a:r>
              <a:rPr lang="en-US" b="1" dirty="0" smtClean="0"/>
              <a:t>Epidemiological Methods used to study disease in a population</a:t>
            </a:r>
            <a:br>
              <a:rPr lang="en-US" b="1" dirty="0" smtClean="0"/>
            </a:br>
            <a:r>
              <a:rPr lang="en-US" sz="3100" b="1" dirty="0" smtClean="0"/>
              <a:t>Session 3</a:t>
            </a:r>
            <a:endParaRPr lang="en-US" sz="3100" b="1" dirty="0"/>
          </a:p>
        </p:txBody>
      </p:sp>
      <p:sp>
        <p:nvSpPr>
          <p:cNvPr id="5" name="Subtitle 4"/>
          <p:cNvSpPr>
            <a:spLocks noGrp="1"/>
          </p:cNvSpPr>
          <p:nvPr>
            <p:ph type="subTitle" idx="1"/>
          </p:nvPr>
        </p:nvSpPr>
        <p:spPr>
          <a:xfrm>
            <a:off x="1130594" y="4050836"/>
            <a:ext cx="6641805" cy="1587964"/>
          </a:xfrm>
        </p:spPr>
        <p:txBody>
          <a:bodyPr>
            <a:normAutofit/>
          </a:bodyPr>
          <a:lstStyle/>
          <a:p>
            <a:pPr algn="l"/>
            <a:endParaRPr lang="en-US" sz="2400" b="1" dirty="0" smtClean="0">
              <a:latin typeface="Arial" panose="020B0604020202020204" pitchFamily="34" charset="0"/>
              <a:cs typeface="Arial" panose="020B0604020202020204" pitchFamily="34" charset="0"/>
            </a:endParaRPr>
          </a:p>
          <a:p>
            <a:pPr algn="l"/>
            <a:r>
              <a:rPr lang="en-US" sz="2000" b="1" dirty="0" err="1" smtClean="0">
                <a:latin typeface="Arial" panose="020B0604020202020204" pitchFamily="34" charset="0"/>
                <a:cs typeface="Arial" panose="020B0604020202020204" pitchFamily="34" charset="0"/>
              </a:rPr>
              <a:t>Dr</a:t>
            </a:r>
            <a:r>
              <a:rPr lang="en-US" sz="2000" b="1" dirty="0" smtClean="0">
                <a:latin typeface="Arial" panose="020B0604020202020204" pitchFamily="34" charset="0"/>
                <a:cs typeface="Arial" panose="020B0604020202020204" pitchFamily="34" charset="0"/>
              </a:rPr>
              <a:t> Rose </a:t>
            </a:r>
            <a:r>
              <a:rPr lang="en-US" sz="2000" b="1" dirty="0" err="1" smtClean="0">
                <a:latin typeface="Arial" panose="020B0604020202020204" pitchFamily="34" charset="0"/>
                <a:cs typeface="Arial" panose="020B0604020202020204" pitchFamily="34" charset="0"/>
              </a:rPr>
              <a:t>Sikazwe</a:t>
            </a:r>
            <a:r>
              <a:rPr lang="en-US" sz="2000" b="1" dirty="0" smtClean="0">
                <a:latin typeface="Arial" panose="020B0604020202020204" pitchFamily="34" charset="0"/>
                <a:cs typeface="Arial" panose="020B0604020202020204" pitchFamily="34" charset="0"/>
              </a:rPr>
              <a:t> (MD)</a:t>
            </a:r>
            <a:endParaRPr lang="en-US"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275337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7696201" cy="838200"/>
          </a:xfrm>
        </p:spPr>
        <p:txBody>
          <a:bodyPr>
            <a:normAutofit fontScale="90000"/>
          </a:bodyPr>
          <a:lstStyle/>
          <a:p>
            <a:pPr lvl="0" algn="l"/>
            <a:r>
              <a:rPr lang="en-US" b="1" dirty="0" smtClean="0"/>
              <a:t>Descriptive </a:t>
            </a:r>
            <a:r>
              <a:rPr lang="en-US" b="1" dirty="0" err="1" smtClean="0"/>
              <a:t>cont</a:t>
            </a:r>
            <a:r>
              <a:rPr lang="en-US" b="1" dirty="0" smtClean="0"/>
              <a:t>…</a:t>
            </a:r>
            <a:r>
              <a:rPr lang="en-US" dirty="0" smtClean="0"/>
              <a:t/>
            </a:r>
            <a:br>
              <a:rPr lang="en-US" dirty="0" smtClean="0"/>
            </a:br>
            <a:endParaRPr lang="en-US" dirty="0"/>
          </a:p>
        </p:txBody>
      </p:sp>
      <p:sp>
        <p:nvSpPr>
          <p:cNvPr id="3" name="Content Placeholder 2"/>
          <p:cNvSpPr>
            <a:spLocks noGrp="1"/>
          </p:cNvSpPr>
          <p:nvPr>
            <p:ph idx="1"/>
          </p:nvPr>
        </p:nvSpPr>
        <p:spPr>
          <a:xfrm>
            <a:off x="609598" y="1371600"/>
            <a:ext cx="8001001" cy="4669763"/>
          </a:xfrm>
        </p:spPr>
        <p:txBody>
          <a:bodyPr>
            <a:normAutofit fontScale="92500" lnSpcReduction="10000"/>
          </a:bodyPr>
          <a:lstStyle/>
          <a:p>
            <a:pPr marL="514350" indent="-514350">
              <a:buAutoNum type="arabicPeriod"/>
            </a:pPr>
            <a:r>
              <a:rPr lang="en-US" sz="2800" b="1" dirty="0" smtClean="0">
                <a:latin typeface="Arial" panose="020B0604020202020204" pitchFamily="34" charset="0"/>
                <a:cs typeface="Arial" panose="020B0604020202020204" pitchFamily="34" charset="0"/>
              </a:rPr>
              <a:t>Case reports</a:t>
            </a:r>
          </a:p>
          <a:p>
            <a:pPr hangingPunct="0"/>
            <a:r>
              <a:rPr lang="en-GB" sz="3000" dirty="0" smtClean="0">
                <a:latin typeface="Arial" panose="020B0604020202020204" pitchFamily="34" charset="0"/>
                <a:cs typeface="Arial" panose="020B0604020202020204" pitchFamily="34" charset="0"/>
              </a:rPr>
              <a:t>Describes the experience of a single patient or a group of patients with similar diagnosis.</a:t>
            </a:r>
            <a:endParaRPr lang="en-US" sz="3000" dirty="0" smtClean="0">
              <a:latin typeface="Arial" panose="020B0604020202020204" pitchFamily="34" charset="0"/>
              <a:cs typeface="Arial" panose="020B0604020202020204" pitchFamily="34" charset="0"/>
            </a:endParaRPr>
          </a:p>
          <a:p>
            <a:pPr hangingPunct="0"/>
            <a:r>
              <a:rPr lang="en-GB" sz="3000" dirty="0" smtClean="0">
                <a:latin typeface="Arial" panose="020B0604020202020204" pitchFamily="34" charset="0"/>
                <a:cs typeface="Arial" panose="020B0604020202020204" pitchFamily="34" charset="0"/>
              </a:rPr>
              <a:t>Document unusual medical occurrences and can represent the first clue in the identifications of new disease or adverse effects of exposure: e.g. Drugs</a:t>
            </a:r>
          </a:p>
          <a:p>
            <a:pPr hangingPunct="0">
              <a:buNone/>
            </a:pPr>
            <a:r>
              <a:rPr lang="en-GB" sz="2800" dirty="0">
                <a:latin typeface="Arial" panose="020B0604020202020204" pitchFamily="34" charset="0"/>
                <a:cs typeface="Arial" panose="020B0604020202020204" pitchFamily="34" charset="0"/>
              </a:rPr>
              <a:t> </a:t>
            </a:r>
            <a:r>
              <a:rPr lang="en-GB" sz="2800" dirty="0" smtClean="0">
                <a:latin typeface="Arial" panose="020B0604020202020204" pitchFamily="34" charset="0"/>
                <a:cs typeface="Arial" panose="020B0604020202020204" pitchFamily="34" charset="0"/>
              </a:rPr>
              <a:t>  - </a:t>
            </a:r>
            <a:r>
              <a:rPr lang="en-GB" sz="2800" b="1" dirty="0" smtClean="0">
                <a:latin typeface="Arial" panose="020B0604020202020204" pitchFamily="34" charset="0"/>
                <a:cs typeface="Arial" panose="020B0604020202020204" pitchFamily="34" charset="0"/>
              </a:rPr>
              <a:t>Case series:</a:t>
            </a:r>
            <a:endParaRPr lang="en-US" sz="2800" dirty="0" smtClean="0">
              <a:latin typeface="Arial" panose="020B0604020202020204" pitchFamily="34" charset="0"/>
              <a:cs typeface="Arial" panose="020B0604020202020204" pitchFamily="34" charset="0"/>
            </a:endParaRPr>
          </a:p>
          <a:p>
            <a:pPr hangingPunct="0"/>
            <a:r>
              <a:rPr lang="en-GB" sz="3000" dirty="0" smtClean="0">
                <a:latin typeface="Arial" panose="020B0604020202020204" pitchFamily="34" charset="0"/>
                <a:cs typeface="Arial" panose="020B0604020202020204" pitchFamily="34" charset="0"/>
              </a:rPr>
              <a:t>Collection of individual case reports which may occur within a fairly short period of time.</a:t>
            </a:r>
            <a:endParaRPr lang="en-US" sz="3000" dirty="0" smtClean="0">
              <a:latin typeface="Arial" panose="020B0604020202020204" pitchFamily="34" charset="0"/>
              <a:cs typeface="Arial" panose="020B0604020202020204" pitchFamily="34" charset="0"/>
            </a:endParaRPr>
          </a:p>
          <a:p>
            <a:pPr hangingPunct="0">
              <a:buNone/>
            </a:pPr>
            <a:endParaRPr lang="en-US" dirty="0" smtClean="0"/>
          </a:p>
          <a:p>
            <a:pPr marL="514350" indent="-514350">
              <a:buNone/>
            </a:pP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457200"/>
            <a:ext cx="8001001" cy="762000"/>
          </a:xfrm>
        </p:spPr>
        <p:txBody>
          <a:bodyPr/>
          <a:lstStyle/>
          <a:p>
            <a:r>
              <a:rPr lang="en-US" b="1" dirty="0" smtClean="0"/>
              <a:t>Descriptive </a:t>
            </a:r>
            <a:r>
              <a:rPr lang="en-US" b="1" dirty="0" err="1" smtClean="0"/>
              <a:t>cont</a:t>
            </a:r>
            <a:r>
              <a:rPr lang="en-US" b="1" dirty="0" smtClean="0"/>
              <a:t>…</a:t>
            </a:r>
            <a:endParaRPr lang="en-US" b="1" dirty="0"/>
          </a:p>
        </p:txBody>
      </p:sp>
      <p:sp>
        <p:nvSpPr>
          <p:cNvPr id="3" name="Content Placeholder 2"/>
          <p:cNvSpPr>
            <a:spLocks noGrp="1"/>
          </p:cNvSpPr>
          <p:nvPr>
            <p:ph idx="1"/>
          </p:nvPr>
        </p:nvSpPr>
        <p:spPr>
          <a:xfrm>
            <a:off x="533400" y="1371600"/>
            <a:ext cx="8077199" cy="4669763"/>
          </a:xfrm>
        </p:spPr>
        <p:txBody>
          <a:bodyPr>
            <a:normAutofit/>
          </a:bodyPr>
          <a:lstStyle/>
          <a:p>
            <a:pPr lvl="0">
              <a:buNone/>
            </a:pPr>
            <a:r>
              <a:rPr lang="en-US" sz="2800" b="1" dirty="0">
                <a:latin typeface="Arial" panose="020B0604020202020204" pitchFamily="34" charset="0"/>
                <a:cs typeface="Arial" panose="020B0604020202020204" pitchFamily="34" charset="0"/>
              </a:rPr>
              <a:t>2</a:t>
            </a:r>
            <a:r>
              <a:rPr lang="en-US" sz="2800" b="1" dirty="0" smtClean="0">
                <a:latin typeface="Arial" panose="020B0604020202020204" pitchFamily="34" charset="0"/>
                <a:cs typeface="Arial" panose="020B0604020202020204" pitchFamily="34" charset="0"/>
              </a:rPr>
              <a:t>. Review of records</a:t>
            </a:r>
            <a:r>
              <a:rPr lang="en-US" sz="2800" dirty="0" smtClean="0">
                <a:latin typeface="Arial" panose="020B0604020202020204" pitchFamily="34" charset="0"/>
                <a:cs typeface="Arial" panose="020B0604020202020204" pitchFamily="34" charset="0"/>
              </a:rPr>
              <a:t>.</a:t>
            </a:r>
          </a:p>
          <a:p>
            <a:pPr>
              <a:buNone/>
            </a:pPr>
            <a:r>
              <a:rPr lang="en-US" sz="2800" dirty="0" smtClean="0">
                <a:latin typeface="Arial" panose="020B0604020202020204" pitchFamily="34" charset="0"/>
                <a:cs typeface="Arial" panose="020B0604020202020204" pitchFamily="34" charset="0"/>
              </a:rPr>
              <a:t>	Involves </a:t>
            </a:r>
            <a:r>
              <a:rPr lang="en-US" sz="2800" dirty="0">
                <a:latin typeface="Arial" panose="020B0604020202020204" pitchFamily="34" charset="0"/>
                <a:cs typeface="Arial" panose="020B0604020202020204" pitchFamily="34" charset="0"/>
              </a:rPr>
              <a:t>the review of valuable data/records from </a:t>
            </a:r>
            <a:r>
              <a:rPr lang="en-US" sz="2800" dirty="0" smtClean="0">
                <a:latin typeface="Arial" panose="020B0604020202020204" pitchFamily="34" charset="0"/>
                <a:cs typeface="Arial" panose="020B0604020202020204" pitchFamily="34" charset="0"/>
              </a:rPr>
              <a:t>hospital, H/C </a:t>
            </a:r>
            <a:r>
              <a:rPr lang="en-US" sz="2800" dirty="0">
                <a:latin typeface="Arial" panose="020B0604020202020204" pitchFamily="34" charset="0"/>
                <a:cs typeface="Arial" panose="020B0604020202020204" pitchFamily="34" charset="0"/>
              </a:rPr>
              <a:t>and </a:t>
            </a:r>
            <a:r>
              <a:rPr lang="en-US" sz="2800" dirty="0" smtClean="0">
                <a:latin typeface="Arial" panose="020B0604020202020204" pitchFamily="34" charset="0"/>
                <a:cs typeface="Arial" panose="020B0604020202020204" pitchFamily="34" charset="0"/>
              </a:rPr>
              <a:t>dispensary to  </a:t>
            </a:r>
            <a:r>
              <a:rPr lang="en-US" sz="2800" dirty="0">
                <a:latin typeface="Arial" panose="020B0604020202020204" pitchFamily="34" charset="0"/>
                <a:cs typeface="Arial" panose="020B0604020202020204" pitchFamily="34" charset="0"/>
              </a:rPr>
              <a:t>generate </a:t>
            </a:r>
            <a:r>
              <a:rPr lang="en-US" sz="2800" dirty="0" smtClean="0">
                <a:latin typeface="Arial" panose="020B0604020202020204" pitchFamily="34" charset="0"/>
                <a:cs typeface="Arial" panose="020B0604020202020204" pitchFamily="34" charset="0"/>
              </a:rPr>
              <a:t>information </a:t>
            </a:r>
            <a:r>
              <a:rPr lang="en-US" sz="2800" dirty="0">
                <a:latin typeface="Arial" panose="020B0604020202020204" pitchFamily="34" charset="0"/>
                <a:cs typeface="Arial" panose="020B0604020202020204" pitchFamily="34" charset="0"/>
              </a:rPr>
              <a:t>on </a:t>
            </a:r>
            <a:r>
              <a:rPr lang="en-US" sz="2800" b="1" dirty="0">
                <a:latin typeface="Arial" panose="020B0604020202020204" pitchFamily="34" charset="0"/>
                <a:cs typeface="Arial" panose="020B0604020202020204" pitchFamily="34" charset="0"/>
              </a:rPr>
              <a:t>morbidity</a:t>
            </a:r>
            <a:r>
              <a:rPr lang="en-US" sz="2800" dirty="0">
                <a:latin typeface="Arial" panose="020B0604020202020204" pitchFamily="34" charset="0"/>
                <a:cs typeface="Arial" panose="020B0604020202020204" pitchFamily="34" charset="0"/>
              </a:rPr>
              <a:t> and </a:t>
            </a:r>
            <a:r>
              <a:rPr lang="en-US" sz="2800" b="1" dirty="0">
                <a:latin typeface="Arial" panose="020B0604020202020204" pitchFamily="34" charset="0"/>
                <a:cs typeface="Arial" panose="020B0604020202020204" pitchFamily="34" charset="0"/>
              </a:rPr>
              <a:t>mortality</a:t>
            </a:r>
            <a:r>
              <a:rPr lang="en-US" sz="2800" dirty="0">
                <a:latin typeface="Arial" panose="020B0604020202020204" pitchFamily="34" charset="0"/>
                <a:cs typeface="Arial" panose="020B0604020202020204" pitchFamily="34" charset="0"/>
              </a:rPr>
              <a:t> pattern in the respective catchment areas </a:t>
            </a:r>
            <a:endParaRPr lang="en-US" sz="2800" dirty="0" smtClean="0">
              <a:latin typeface="Arial" panose="020B0604020202020204" pitchFamily="34" charset="0"/>
              <a:cs typeface="Arial" panose="020B0604020202020204" pitchFamily="34" charset="0"/>
            </a:endParaRPr>
          </a:p>
          <a:p>
            <a:pPr>
              <a:buNone/>
            </a:pPr>
            <a:endParaRPr lang="en-US" sz="2800" dirty="0">
              <a:latin typeface="Arial" panose="020B0604020202020204" pitchFamily="34" charset="0"/>
              <a:cs typeface="Arial" panose="020B0604020202020204" pitchFamily="34" charset="0"/>
            </a:endParaRP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524000"/>
            <a:ext cx="4038600" cy="4602163"/>
          </a:xfrm>
        </p:spPr>
        <p:txBody>
          <a:bodyPr rtlCol="0">
            <a:normAutofit/>
          </a:bodyPr>
          <a:lstStyle/>
          <a:p>
            <a:pPr marL="438912" indent="-320040" eaLnBrk="1" fontAlgn="auto" hangingPunct="1">
              <a:spcBef>
                <a:spcPts val="0"/>
              </a:spcBef>
              <a:spcAft>
                <a:spcPts val="0"/>
              </a:spcAft>
              <a:buFont typeface="Wingdings 2" pitchFamily="18" charset="2"/>
              <a:buNone/>
              <a:defRPr/>
            </a:pPr>
            <a:r>
              <a:rPr lang="en-GB" sz="2800" b="1" dirty="0" smtClean="0">
                <a:latin typeface="Arial" panose="020B0604020202020204" pitchFamily="34" charset="0"/>
                <a:cs typeface="Arial" panose="020B0604020202020204" pitchFamily="34" charset="0"/>
              </a:rPr>
              <a:t>Advantage </a:t>
            </a:r>
          </a:p>
          <a:p>
            <a:pPr marL="438912" indent="-320040" eaLnBrk="1" fontAlgn="auto" hangingPunct="1">
              <a:spcBef>
                <a:spcPts val="0"/>
              </a:spcBef>
              <a:spcAft>
                <a:spcPts val="0"/>
              </a:spcAft>
              <a:buFont typeface="Wingdings 2"/>
              <a:buChar char=""/>
              <a:defRPr/>
            </a:pPr>
            <a:r>
              <a:rPr lang="en-GB" sz="2800" dirty="0">
                <a:latin typeface="Arial" panose="020B0604020202020204" pitchFamily="34" charset="0"/>
                <a:cs typeface="Arial" panose="020B0604020202020204" pitchFamily="34" charset="0"/>
              </a:rPr>
              <a:t>C</a:t>
            </a:r>
            <a:r>
              <a:rPr lang="en-GB" sz="2800" dirty="0" smtClean="0">
                <a:latin typeface="Arial" panose="020B0604020202020204" pitchFamily="34" charset="0"/>
                <a:cs typeface="Arial" panose="020B0604020202020204" pitchFamily="34" charset="0"/>
              </a:rPr>
              <a:t>an help formulate a new and useful hypothesis. </a:t>
            </a:r>
          </a:p>
          <a:p>
            <a:pPr marL="438912" indent="-320040" eaLnBrk="1" fontAlgn="auto" hangingPunct="1">
              <a:spcBef>
                <a:spcPts val="0"/>
              </a:spcBef>
              <a:spcAft>
                <a:spcPts val="0"/>
              </a:spcAft>
              <a:buFont typeface="Wingdings 2"/>
              <a:buChar char=""/>
              <a:defRPr/>
            </a:pPr>
            <a:endParaRPr lang="en-GB" dirty="0"/>
          </a:p>
        </p:txBody>
      </p:sp>
      <p:sp>
        <p:nvSpPr>
          <p:cNvPr id="4" name="Content Placeholder 3"/>
          <p:cNvSpPr>
            <a:spLocks noGrp="1"/>
          </p:cNvSpPr>
          <p:nvPr>
            <p:ph sz="half" idx="2"/>
          </p:nvPr>
        </p:nvSpPr>
        <p:spPr>
          <a:xfrm>
            <a:off x="4648200" y="1524000"/>
            <a:ext cx="4038600" cy="4602163"/>
          </a:xfrm>
        </p:spPr>
        <p:txBody>
          <a:bodyPr rtlCol="0">
            <a:noAutofit/>
          </a:bodyPr>
          <a:lstStyle/>
          <a:p>
            <a:pPr marL="438912" indent="-320040" eaLnBrk="1" fontAlgn="auto" hangingPunct="1">
              <a:spcBef>
                <a:spcPts val="0"/>
              </a:spcBef>
              <a:spcAft>
                <a:spcPts val="0"/>
              </a:spcAft>
              <a:buFont typeface="Wingdings 2" pitchFamily="18" charset="2"/>
              <a:buNone/>
              <a:defRPr/>
            </a:pPr>
            <a:r>
              <a:rPr lang="en-GB" sz="2800" b="1" dirty="0" smtClean="0">
                <a:latin typeface="Arial" panose="020B0604020202020204" pitchFamily="34" charset="0"/>
                <a:cs typeface="Arial" panose="020B0604020202020204" pitchFamily="34" charset="0"/>
              </a:rPr>
              <a:t>Disadvantages</a:t>
            </a:r>
          </a:p>
          <a:p>
            <a:pPr marL="438912" indent="-320040" eaLnBrk="1" fontAlgn="auto" hangingPunct="1">
              <a:spcBef>
                <a:spcPts val="0"/>
              </a:spcBef>
              <a:spcAft>
                <a:spcPts val="0"/>
              </a:spcAft>
              <a:buFont typeface="Wingdings 2"/>
              <a:buChar char=""/>
              <a:defRPr/>
            </a:pPr>
            <a:r>
              <a:rPr lang="en-GB" sz="2800" dirty="0">
                <a:latin typeface="Arial" panose="020B0604020202020204" pitchFamily="34" charset="0"/>
                <a:cs typeface="Arial" panose="020B0604020202020204" pitchFamily="34" charset="0"/>
              </a:rPr>
              <a:t>cannot test for the presence of valid statistical association between disease and another factor.</a:t>
            </a:r>
          </a:p>
          <a:p>
            <a:pPr marL="438912" indent="-320040" eaLnBrk="1" fontAlgn="auto" hangingPunct="1">
              <a:spcBef>
                <a:spcPts val="0"/>
              </a:spcBef>
              <a:spcAft>
                <a:spcPts val="0"/>
              </a:spcAft>
              <a:buFont typeface="Wingdings 2"/>
              <a:buChar char=""/>
              <a:defRPr/>
            </a:pPr>
            <a:r>
              <a:rPr lang="en-GB" sz="2800" dirty="0">
                <a:latin typeface="Arial" panose="020B0604020202020204" pitchFamily="34" charset="0"/>
                <a:cs typeface="Arial" panose="020B0604020202020204" pitchFamily="34" charset="0"/>
              </a:rPr>
              <a:t>based on the experience of one individual, rather than a group/population</a:t>
            </a:r>
          </a:p>
        </p:txBody>
      </p:sp>
      <p:sp>
        <p:nvSpPr>
          <p:cNvPr id="2" name="Title 1"/>
          <p:cNvSpPr>
            <a:spLocks noGrp="1"/>
          </p:cNvSpPr>
          <p:nvPr>
            <p:ph type="title"/>
          </p:nvPr>
        </p:nvSpPr>
        <p:spPr>
          <a:xfrm>
            <a:off x="457200" y="274638"/>
            <a:ext cx="8229600" cy="1654164"/>
          </a:xfrm>
        </p:spPr>
        <p:txBody>
          <a:bodyPr>
            <a:normAutofit fontScale="90000"/>
          </a:bodyPr>
          <a:lstStyle/>
          <a:p>
            <a:pPr eaLnBrk="1" fontAlgn="auto" hangingPunct="1">
              <a:spcAft>
                <a:spcPts val="0"/>
              </a:spcAft>
              <a:defRPr/>
            </a:pPr>
            <a:r>
              <a:rPr lang="en-GB" b="1" dirty="0" smtClean="0">
                <a:solidFill>
                  <a:schemeClr val="accent1">
                    <a:satMod val="150000"/>
                  </a:schemeClr>
                </a:solidFill>
              </a:rPr>
              <a:t>Advantages &amp; Disadvantages of Case Reports/Case Series/ Review of records </a:t>
            </a:r>
            <a:endParaRPr lang="en-GB" b="1" dirty="0">
              <a:solidFill>
                <a:schemeClr val="accent1">
                  <a:satMod val="150000"/>
                </a:schemeClr>
              </a:solidFill>
            </a:endParaRPr>
          </a:p>
        </p:txBody>
      </p:sp>
    </p:spTree>
    <p:extLst>
      <p:ext uri="{BB962C8B-B14F-4D97-AF65-F5344CB8AC3E}">
        <p14:creationId xmlns:p14="http://schemas.microsoft.com/office/powerpoint/2010/main" val="14566913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599" y="609600"/>
            <a:ext cx="7772401" cy="838200"/>
          </a:xfrm>
        </p:spPr>
        <p:txBody>
          <a:bodyPr/>
          <a:lstStyle/>
          <a:p>
            <a:endParaRPr lang="en-US" dirty="0"/>
          </a:p>
        </p:txBody>
      </p:sp>
      <p:sp>
        <p:nvSpPr>
          <p:cNvPr id="6" name="Content Placeholder 5"/>
          <p:cNvSpPr>
            <a:spLocks noGrp="1"/>
          </p:cNvSpPr>
          <p:nvPr>
            <p:ph idx="1"/>
          </p:nvPr>
        </p:nvSpPr>
        <p:spPr>
          <a:xfrm>
            <a:off x="609598" y="1752600"/>
            <a:ext cx="8001001" cy="4572000"/>
          </a:xfrm>
        </p:spPr>
        <p:txBody>
          <a:bodyPr>
            <a:normAutofit fontScale="92500" lnSpcReduction="10000"/>
          </a:bodyPr>
          <a:lstStyle/>
          <a:p>
            <a:pPr>
              <a:buNone/>
            </a:pPr>
            <a:r>
              <a:rPr lang="en-US" sz="2800" b="1" dirty="0" smtClean="0">
                <a:latin typeface="Arial" panose="020B0604020202020204" pitchFamily="34" charset="0"/>
                <a:cs typeface="Arial" panose="020B0604020202020204" pitchFamily="34" charset="0"/>
              </a:rPr>
              <a:t>3. Ecological </a:t>
            </a:r>
            <a:r>
              <a:rPr lang="en-US" sz="2800" b="1" dirty="0">
                <a:latin typeface="Arial" panose="020B0604020202020204" pitchFamily="34" charset="0"/>
                <a:cs typeface="Arial" panose="020B0604020202020204" pitchFamily="34" charset="0"/>
              </a:rPr>
              <a:t>studies</a:t>
            </a:r>
            <a:r>
              <a:rPr lang="en-US" sz="2800" dirty="0">
                <a:latin typeface="Arial" panose="020B0604020202020204" pitchFamily="34" charset="0"/>
                <a:cs typeface="Arial" panose="020B0604020202020204" pitchFamily="34" charset="0"/>
              </a:rPr>
              <a:t> </a:t>
            </a:r>
          </a:p>
          <a:p>
            <a:pPr>
              <a:buNone/>
            </a:pPr>
            <a:r>
              <a:rPr lang="en-US" sz="2800" dirty="0">
                <a:latin typeface="Arial" panose="020B0604020202020204" pitchFamily="34" charset="0"/>
                <a:cs typeface="Arial" panose="020B0604020202020204" pitchFamily="34" charset="0"/>
              </a:rPr>
              <a:t>	The term is derived from the word </a:t>
            </a:r>
            <a:r>
              <a:rPr lang="en-US" sz="2800" b="1" dirty="0">
                <a:latin typeface="Arial" panose="020B0604020202020204" pitchFamily="34" charset="0"/>
                <a:cs typeface="Arial" panose="020B0604020202020204" pitchFamily="34" charset="0"/>
              </a:rPr>
              <a:t>ecology, </a:t>
            </a:r>
            <a:r>
              <a:rPr lang="en-US" sz="2800" dirty="0">
                <a:latin typeface="Arial" panose="020B0604020202020204" pitchFamily="34" charset="0"/>
                <a:cs typeface="Arial" panose="020B0604020202020204" pitchFamily="34" charset="0"/>
              </a:rPr>
              <a:t>which is the study of relationship among living organism and their environment but sometimes known as </a:t>
            </a:r>
            <a:r>
              <a:rPr lang="en-US" sz="2800" b="1" dirty="0">
                <a:latin typeface="Arial" panose="020B0604020202020204" pitchFamily="34" charset="0"/>
                <a:cs typeface="Arial" panose="020B0604020202020204" pitchFamily="34" charset="0"/>
              </a:rPr>
              <a:t>correlational study</a:t>
            </a:r>
            <a:endParaRPr lang="en-US" sz="2800" dirty="0">
              <a:latin typeface="Arial" panose="020B0604020202020204" pitchFamily="34" charset="0"/>
              <a:cs typeface="Arial" panose="020B0604020202020204" pitchFamily="34" charset="0"/>
            </a:endParaRPr>
          </a:p>
          <a:p>
            <a:pPr lvl="1"/>
            <a:r>
              <a:rPr lang="en-US" sz="2800" dirty="0">
                <a:latin typeface="Arial" panose="020B0604020202020204" pitchFamily="34" charset="0"/>
                <a:cs typeface="Arial" panose="020B0604020202020204" pitchFamily="34" charset="0"/>
              </a:rPr>
              <a:t>This is a comparative study exploring the relationship and  association between occupational or environmental factors versus disease out comes. The unit of study and analysis is population or group of people rather than individuals</a:t>
            </a:r>
          </a:p>
          <a:p>
            <a:endParaRPr lang="en-US" dirty="0"/>
          </a:p>
        </p:txBody>
      </p:sp>
    </p:spTree>
    <p:extLst>
      <p:ext uri="{BB962C8B-B14F-4D97-AF65-F5344CB8AC3E}">
        <p14:creationId xmlns:p14="http://schemas.microsoft.com/office/powerpoint/2010/main" val="30631002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7924801" cy="914400"/>
          </a:xfrm>
        </p:spPr>
        <p:txBody>
          <a:bodyPr/>
          <a:lstStyle/>
          <a:p>
            <a:r>
              <a:rPr lang="en-US" b="1" dirty="0" smtClean="0"/>
              <a:t>Descriptive </a:t>
            </a:r>
            <a:r>
              <a:rPr lang="en-US" b="1" dirty="0" err="1" smtClean="0"/>
              <a:t>cont</a:t>
            </a:r>
            <a:r>
              <a:rPr lang="en-US" b="1" dirty="0" smtClean="0"/>
              <a:t>…</a:t>
            </a:r>
            <a:endParaRPr lang="en-US" b="1" dirty="0"/>
          </a:p>
        </p:txBody>
      </p:sp>
      <p:sp>
        <p:nvSpPr>
          <p:cNvPr id="3" name="Content Placeholder 2"/>
          <p:cNvSpPr>
            <a:spLocks noGrp="1"/>
          </p:cNvSpPr>
          <p:nvPr>
            <p:ph idx="1"/>
          </p:nvPr>
        </p:nvSpPr>
        <p:spPr>
          <a:xfrm>
            <a:off x="609598" y="1371600"/>
            <a:ext cx="8001002" cy="4669763"/>
          </a:xfrm>
        </p:spPr>
        <p:txBody>
          <a:bodyPr>
            <a:normAutofit lnSpcReduction="10000"/>
          </a:bodyPr>
          <a:lstStyle/>
          <a:p>
            <a:pPr>
              <a:buNone/>
            </a:pPr>
            <a:r>
              <a:rPr lang="en-US" sz="2800" b="1" dirty="0" smtClean="0">
                <a:latin typeface="Arial" panose="020B0604020202020204" pitchFamily="34" charset="0"/>
                <a:cs typeface="Arial" panose="020B0604020202020204" pitchFamily="34" charset="0"/>
              </a:rPr>
              <a:t>Ecological studies </a:t>
            </a:r>
          </a:p>
          <a:p>
            <a:pPr>
              <a:buNone/>
            </a:pPr>
            <a:r>
              <a:rPr lang="en-US" sz="2800" dirty="0" smtClean="0">
                <a:latin typeface="Arial" panose="020B0604020202020204" pitchFamily="34" charset="0"/>
                <a:cs typeface="Arial" panose="020B0604020202020204" pitchFamily="34" charset="0"/>
              </a:rPr>
              <a:t>The </a:t>
            </a:r>
            <a:r>
              <a:rPr lang="en-US" sz="2800" dirty="0">
                <a:latin typeface="Arial" panose="020B0604020202020204" pitchFamily="34" charset="0"/>
                <a:cs typeface="Arial" panose="020B0604020202020204" pitchFamily="34" charset="0"/>
              </a:rPr>
              <a:t>population or group is defined </a:t>
            </a:r>
            <a:r>
              <a:rPr lang="en-US" sz="2800" dirty="0" smtClean="0">
                <a:latin typeface="Arial" panose="020B0604020202020204" pitchFamily="34" charset="0"/>
                <a:cs typeface="Arial" panose="020B0604020202020204" pitchFamily="34" charset="0"/>
              </a:rPr>
              <a:t>according to:</a:t>
            </a:r>
            <a:endParaRPr lang="en-US" sz="2800" dirty="0">
              <a:latin typeface="Arial" panose="020B0604020202020204" pitchFamily="34" charset="0"/>
              <a:cs typeface="Arial" panose="020B0604020202020204" pitchFamily="34" charset="0"/>
            </a:endParaRPr>
          </a:p>
          <a:p>
            <a:pPr lvl="0"/>
            <a:r>
              <a:rPr lang="en-US" sz="2800" b="1" dirty="0">
                <a:latin typeface="Arial" panose="020B0604020202020204" pitchFamily="34" charset="0"/>
                <a:cs typeface="Arial" panose="020B0604020202020204" pitchFamily="34" charset="0"/>
              </a:rPr>
              <a:t>Time</a:t>
            </a:r>
            <a:r>
              <a:rPr lang="en-US" sz="2800" dirty="0">
                <a:latin typeface="Arial" panose="020B0604020202020204" pitchFamily="34" charset="0"/>
                <a:cs typeface="Arial" panose="020B0604020202020204" pitchFamily="34" charset="0"/>
              </a:rPr>
              <a:t> (calendar period/both cohort)</a:t>
            </a:r>
          </a:p>
          <a:p>
            <a:pPr lvl="0"/>
            <a:r>
              <a:rPr lang="en-US" sz="2800" b="1" dirty="0">
                <a:latin typeface="Arial" panose="020B0604020202020204" pitchFamily="34" charset="0"/>
                <a:cs typeface="Arial" panose="020B0604020202020204" pitchFamily="34" charset="0"/>
              </a:rPr>
              <a:t>Geography</a:t>
            </a:r>
            <a:r>
              <a:rPr lang="en-US" sz="2800" dirty="0">
                <a:latin typeface="Arial" panose="020B0604020202020204" pitchFamily="34" charset="0"/>
                <a:cs typeface="Arial" panose="020B0604020202020204" pitchFamily="34" charset="0"/>
              </a:rPr>
              <a:t> (Country/province/city)</a:t>
            </a:r>
          </a:p>
          <a:p>
            <a:r>
              <a:rPr lang="en-US" sz="2800" b="1" dirty="0" smtClean="0">
                <a:latin typeface="Arial" panose="020B0604020202020204" pitchFamily="34" charset="0"/>
                <a:cs typeface="Arial" panose="020B0604020202020204" pitchFamily="34" charset="0"/>
              </a:rPr>
              <a:t>Social </a:t>
            </a:r>
            <a:r>
              <a:rPr lang="en-US" sz="2800" b="1" dirty="0">
                <a:latin typeface="Arial" panose="020B0604020202020204" pitchFamily="34" charset="0"/>
                <a:cs typeface="Arial" panose="020B0604020202020204" pitchFamily="34" charset="0"/>
              </a:rPr>
              <a:t>demography characteristics </a:t>
            </a:r>
            <a:r>
              <a:rPr lang="en-US" sz="2800" dirty="0">
                <a:latin typeface="Arial" panose="020B0604020202020204" pitchFamily="34" charset="0"/>
                <a:cs typeface="Arial" panose="020B0604020202020204" pitchFamily="34" charset="0"/>
              </a:rPr>
              <a:t>(</a:t>
            </a:r>
            <a:r>
              <a:rPr lang="en-US" sz="2800" dirty="0" smtClean="0">
                <a:latin typeface="Arial" panose="020B0604020202020204" pitchFamily="34" charset="0"/>
                <a:cs typeface="Arial" panose="020B0604020202020204" pitchFamily="34" charset="0"/>
              </a:rPr>
              <a:t>Ethnicity, Religion</a:t>
            </a:r>
            <a:r>
              <a:rPr lang="en-US" sz="2800" dirty="0">
                <a:latin typeface="Arial" panose="020B0604020202020204" pitchFamily="34" charset="0"/>
                <a:cs typeface="Arial" panose="020B0604020202020204" pitchFamily="34" charset="0"/>
              </a:rPr>
              <a:t>, </a:t>
            </a:r>
            <a:r>
              <a:rPr lang="en-US" sz="2800" dirty="0" smtClean="0">
                <a:latin typeface="Arial" panose="020B0604020202020204" pitchFamily="34" charset="0"/>
                <a:cs typeface="Arial" panose="020B0604020202020204" pitchFamily="34" charset="0"/>
              </a:rPr>
              <a:t>social-economic </a:t>
            </a:r>
            <a:r>
              <a:rPr lang="en-US" sz="2800" dirty="0">
                <a:latin typeface="Arial" panose="020B0604020202020204" pitchFamily="34" charset="0"/>
                <a:cs typeface="Arial" panose="020B0604020202020204" pitchFamily="34" charset="0"/>
              </a:rPr>
              <a:t>status etc)</a:t>
            </a:r>
          </a:p>
          <a:p>
            <a:pPr>
              <a:buNone/>
            </a:pPr>
            <a:r>
              <a:rPr lang="en-US" sz="2800" dirty="0" smtClean="0">
                <a:latin typeface="Arial" panose="020B0604020202020204" pitchFamily="34" charset="0"/>
                <a:cs typeface="Arial" panose="020B0604020202020204" pitchFamily="34" charset="0"/>
              </a:rPr>
              <a:t> 	Variation </a:t>
            </a:r>
            <a:r>
              <a:rPr lang="en-US" sz="2800" dirty="0">
                <a:latin typeface="Arial" panose="020B0604020202020204" pitchFamily="34" charset="0"/>
                <a:cs typeface="Arial" panose="020B0604020202020204" pitchFamily="34" charset="0"/>
              </a:rPr>
              <a:t>in disease risk between different categories or group of people indicate differences in either genetic composition, differences in genes and environment</a:t>
            </a:r>
          </a:p>
          <a:p>
            <a:pPr>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7924801" cy="838200"/>
          </a:xfrm>
        </p:spPr>
        <p:txBody>
          <a:bodyPr/>
          <a:lstStyle/>
          <a:p>
            <a:r>
              <a:rPr lang="en-US" b="1" dirty="0" smtClean="0"/>
              <a:t>	Descriptive studies</a:t>
            </a:r>
            <a:endParaRPr lang="en-US" b="1" dirty="0"/>
          </a:p>
        </p:txBody>
      </p:sp>
      <p:sp>
        <p:nvSpPr>
          <p:cNvPr id="3" name="Content Placeholder 2"/>
          <p:cNvSpPr>
            <a:spLocks noGrp="1"/>
          </p:cNvSpPr>
          <p:nvPr>
            <p:ph idx="1"/>
          </p:nvPr>
        </p:nvSpPr>
        <p:spPr>
          <a:xfrm>
            <a:off x="609598" y="1371600"/>
            <a:ext cx="7924801" cy="4669763"/>
          </a:xfrm>
        </p:spPr>
        <p:txBody>
          <a:bodyPr>
            <a:normAutofit/>
          </a:bodyPr>
          <a:lstStyle/>
          <a:p>
            <a:pPr marL="0" indent="0">
              <a:buNone/>
            </a:pPr>
            <a:r>
              <a:rPr lang="en-US" sz="2800" b="1" dirty="0" smtClean="0">
                <a:latin typeface="Arial" panose="020B0604020202020204" pitchFamily="34" charset="0"/>
                <a:cs typeface="Arial" panose="020B0604020202020204" pitchFamily="34" charset="0"/>
              </a:rPr>
              <a:t>   Ecological </a:t>
            </a:r>
            <a:r>
              <a:rPr lang="en-US" sz="2800" b="1" dirty="0">
                <a:latin typeface="Arial" panose="020B0604020202020204" pitchFamily="34" charset="0"/>
                <a:cs typeface="Arial" panose="020B0604020202020204" pitchFamily="34" charset="0"/>
              </a:rPr>
              <a:t>studies </a:t>
            </a:r>
            <a:r>
              <a:rPr lang="en-US" sz="2800" b="1" dirty="0" err="1">
                <a:latin typeface="Arial" panose="020B0604020202020204" pitchFamily="34" charset="0"/>
                <a:cs typeface="Arial" panose="020B0604020202020204" pitchFamily="34" charset="0"/>
              </a:rPr>
              <a:t>cont</a:t>
            </a:r>
            <a:r>
              <a:rPr lang="en-US" sz="2800" b="1" dirty="0">
                <a:latin typeface="Arial" panose="020B0604020202020204" pitchFamily="34" charset="0"/>
                <a:cs typeface="Arial" panose="020B0604020202020204" pitchFamily="34" charset="0"/>
              </a:rPr>
              <a:t>…</a:t>
            </a:r>
          </a:p>
          <a:p>
            <a:r>
              <a:rPr lang="en-US" sz="2800" dirty="0" smtClean="0">
                <a:latin typeface="Arial" panose="020B0604020202020204" pitchFamily="34" charset="0"/>
                <a:cs typeface="Arial" panose="020B0604020202020204" pitchFamily="34" charset="0"/>
              </a:rPr>
              <a:t>It is simple to conduct but they are difficult to interpret, as there is danger of false associations (ecological fallacy).</a:t>
            </a:r>
          </a:p>
          <a:p>
            <a:pPr>
              <a:buNone/>
            </a:pPr>
            <a:endParaRPr lang="en-US" sz="2800" dirty="0" smtClean="0">
              <a:latin typeface="Arial" panose="020B0604020202020204" pitchFamily="34" charset="0"/>
              <a:cs typeface="Arial" panose="020B0604020202020204" pitchFamily="34" charset="0"/>
            </a:endParaRPr>
          </a:p>
          <a:p>
            <a:pPr>
              <a:buNone/>
            </a:pPr>
            <a:r>
              <a:rPr lang="en-US" sz="2800" b="1" dirty="0" smtClean="0">
                <a:latin typeface="Arial" panose="020B0604020202020204" pitchFamily="34" charset="0"/>
                <a:cs typeface="Arial" panose="020B0604020202020204" pitchFamily="34" charset="0"/>
              </a:rPr>
              <a:t>	Uses of Correlation studies /ecological studies</a:t>
            </a:r>
            <a:endParaRPr lang="en-US" sz="2800" dirty="0" smtClean="0">
              <a:latin typeface="Arial" panose="020B0604020202020204" pitchFamily="34" charset="0"/>
              <a:cs typeface="Arial" panose="020B0604020202020204" pitchFamily="34" charset="0"/>
            </a:endParaRPr>
          </a:p>
          <a:p>
            <a:pPr lvl="0"/>
            <a:r>
              <a:rPr lang="en-US" sz="2800" dirty="0" smtClean="0">
                <a:latin typeface="Arial" panose="020B0604020202020204" pitchFamily="34" charset="0"/>
                <a:cs typeface="Arial" panose="020B0604020202020204" pitchFamily="34" charset="0"/>
              </a:rPr>
              <a:t>Useful for the formulation of hypotheses</a:t>
            </a:r>
          </a:p>
          <a:p>
            <a:pPr lvl="0"/>
            <a:r>
              <a:rPr lang="en-US" sz="2800" dirty="0" smtClean="0">
                <a:latin typeface="Arial" panose="020B0604020202020204" pitchFamily="34" charset="0"/>
                <a:cs typeface="Arial" panose="020B0604020202020204" pitchFamily="34" charset="0"/>
              </a:rPr>
              <a:t>Compare groups</a:t>
            </a:r>
          </a:p>
          <a:p>
            <a:pPr>
              <a:buNone/>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7924801" cy="777875"/>
          </a:xfrm>
        </p:spPr>
        <p:txBody>
          <a:bodyPr>
            <a:normAutofit/>
          </a:bodyPr>
          <a:lstStyle/>
          <a:p>
            <a:pPr eaLnBrk="1" fontAlgn="auto" hangingPunct="1">
              <a:spcAft>
                <a:spcPts val="0"/>
              </a:spcAft>
              <a:defRPr/>
            </a:pPr>
            <a:r>
              <a:rPr lang="en-GB" b="1" dirty="0" smtClean="0">
                <a:solidFill>
                  <a:schemeClr val="accent1">
                    <a:satMod val="150000"/>
                  </a:schemeClr>
                </a:solidFill>
              </a:rPr>
              <a:t>Ecological/ Correlational </a:t>
            </a:r>
            <a:r>
              <a:rPr lang="en-GB" b="1" dirty="0">
                <a:solidFill>
                  <a:schemeClr val="accent1">
                    <a:satMod val="150000"/>
                  </a:schemeClr>
                </a:solidFill>
              </a:rPr>
              <a:t>studies</a:t>
            </a:r>
          </a:p>
        </p:txBody>
      </p:sp>
      <p:sp>
        <p:nvSpPr>
          <p:cNvPr id="3" name="Text Placeholder 2"/>
          <p:cNvSpPr>
            <a:spLocks noGrp="1"/>
          </p:cNvSpPr>
          <p:nvPr>
            <p:ph type="body" idx="1"/>
          </p:nvPr>
        </p:nvSpPr>
        <p:spPr>
          <a:xfrm>
            <a:off x="609599" y="1524000"/>
            <a:ext cx="3090672" cy="609601"/>
          </a:xfrm>
        </p:spPr>
        <p:txBody>
          <a:bodyPr/>
          <a:lstStyle/>
          <a:p>
            <a:endParaRPr lang="en-GB" b="1" dirty="0" smtClean="0"/>
          </a:p>
          <a:p>
            <a:r>
              <a:rPr lang="en-GB" sz="2800" b="1" dirty="0" smtClean="0">
                <a:latin typeface="Arial" panose="020B0604020202020204" pitchFamily="34" charset="0"/>
                <a:cs typeface="Arial" panose="020B0604020202020204" pitchFamily="34" charset="0"/>
              </a:rPr>
              <a:t>Advantages</a:t>
            </a:r>
            <a:endParaRPr lang="en-GB" sz="2800" b="1" dirty="0">
              <a:latin typeface="Arial" panose="020B0604020202020204" pitchFamily="34" charset="0"/>
              <a:cs typeface="Arial" panose="020B0604020202020204" pitchFamily="34" charset="0"/>
            </a:endParaRPr>
          </a:p>
        </p:txBody>
      </p:sp>
      <p:sp>
        <p:nvSpPr>
          <p:cNvPr id="25602" name="Content Placeholder 2"/>
          <p:cNvSpPr>
            <a:spLocks noGrp="1"/>
          </p:cNvSpPr>
          <p:nvPr>
            <p:ph sz="half" idx="2"/>
          </p:nvPr>
        </p:nvSpPr>
        <p:spPr>
          <a:xfrm>
            <a:off x="609599" y="2270126"/>
            <a:ext cx="3090672" cy="3771237"/>
          </a:xfrm>
        </p:spPr>
        <p:txBody>
          <a:bodyPr>
            <a:normAutofit/>
          </a:bodyPr>
          <a:lstStyle/>
          <a:p>
            <a:pPr eaLnBrk="1" hangingPunct="1"/>
            <a:r>
              <a:rPr lang="en-GB" sz="2800" dirty="0" smtClean="0">
                <a:latin typeface="Arial" panose="020B0604020202020204" pitchFamily="34" charset="0"/>
                <a:cs typeface="Arial" panose="020B0604020202020204" pitchFamily="34" charset="0"/>
              </a:rPr>
              <a:t>Useful for the formulation of hypotheses</a:t>
            </a:r>
          </a:p>
          <a:p>
            <a:pPr eaLnBrk="1" hangingPunct="1"/>
            <a:r>
              <a:rPr lang="en-GB" sz="2800" dirty="0" smtClean="0">
                <a:latin typeface="Arial" panose="020B0604020202020204" pitchFamily="34" charset="0"/>
                <a:cs typeface="Arial" panose="020B0604020202020204" pitchFamily="34" charset="0"/>
              </a:rPr>
              <a:t>Inexpensive to conduct</a:t>
            </a:r>
          </a:p>
          <a:p>
            <a:pPr eaLnBrk="1" hangingPunct="1"/>
            <a:r>
              <a:rPr lang="en-GB" sz="2800" dirty="0" smtClean="0">
                <a:latin typeface="Arial" panose="020B0604020202020204" pitchFamily="34" charset="0"/>
                <a:cs typeface="Arial" panose="020B0604020202020204" pitchFamily="34" charset="0"/>
              </a:rPr>
              <a:t>Can be done quickly</a:t>
            </a:r>
          </a:p>
        </p:txBody>
      </p:sp>
      <p:sp>
        <p:nvSpPr>
          <p:cNvPr id="4" name="Text Placeholder 3"/>
          <p:cNvSpPr>
            <a:spLocks noGrp="1"/>
          </p:cNvSpPr>
          <p:nvPr>
            <p:ph type="body" sz="quarter" idx="3"/>
          </p:nvPr>
        </p:nvSpPr>
        <p:spPr>
          <a:xfrm>
            <a:off x="3866640" y="1524000"/>
            <a:ext cx="3090672" cy="609601"/>
          </a:xfrm>
        </p:spPr>
        <p:txBody>
          <a:bodyPr/>
          <a:lstStyle/>
          <a:p>
            <a:r>
              <a:rPr lang="en-GB" sz="2800" b="1" dirty="0">
                <a:latin typeface="Arial" panose="020B0604020202020204" pitchFamily="34" charset="0"/>
                <a:cs typeface="Arial" panose="020B0604020202020204" pitchFamily="34" charset="0"/>
              </a:rPr>
              <a:t> </a:t>
            </a:r>
            <a:r>
              <a:rPr lang="en-GB" sz="2800" b="1" dirty="0" smtClean="0">
                <a:latin typeface="Arial" panose="020B0604020202020204" pitchFamily="34" charset="0"/>
                <a:cs typeface="Arial" panose="020B0604020202020204" pitchFamily="34" charset="0"/>
              </a:rPr>
              <a:t> Disadvantages</a:t>
            </a:r>
            <a:endParaRPr lang="en-GB" sz="2800" b="1" dirty="0">
              <a:latin typeface="Arial" panose="020B0604020202020204" pitchFamily="34" charset="0"/>
              <a:cs typeface="Arial" panose="020B0604020202020204" pitchFamily="34" charset="0"/>
            </a:endParaRPr>
          </a:p>
        </p:txBody>
      </p:sp>
      <p:sp>
        <p:nvSpPr>
          <p:cNvPr id="25603" name="Content Placeholder 3"/>
          <p:cNvSpPr>
            <a:spLocks noGrp="1"/>
          </p:cNvSpPr>
          <p:nvPr>
            <p:ph sz="quarter" idx="4"/>
          </p:nvPr>
        </p:nvSpPr>
        <p:spPr>
          <a:xfrm>
            <a:off x="3866640" y="2270126"/>
            <a:ext cx="4667760" cy="3771238"/>
          </a:xfrm>
        </p:spPr>
        <p:txBody>
          <a:bodyPr/>
          <a:lstStyle/>
          <a:p>
            <a:pPr eaLnBrk="1" hangingPunct="1"/>
            <a:r>
              <a:rPr lang="en-GB" sz="2800" dirty="0" smtClean="0">
                <a:latin typeface="Arial" panose="020B0604020202020204" pitchFamily="34" charset="0"/>
                <a:cs typeface="Arial" panose="020B0604020202020204" pitchFamily="34" charset="0"/>
              </a:rPr>
              <a:t>Unable to link exposure with disease in particular individuals</a:t>
            </a:r>
          </a:p>
          <a:p>
            <a:pPr eaLnBrk="1" hangingPunct="1"/>
            <a:r>
              <a:rPr lang="en-GB" sz="2800" dirty="0" smtClean="0">
                <a:latin typeface="Arial" panose="020B0604020202020204" pitchFamily="34" charset="0"/>
                <a:cs typeface="Arial" panose="020B0604020202020204" pitchFamily="34" charset="0"/>
              </a:rPr>
              <a:t>Mostly present with Ecological fallacy</a:t>
            </a:r>
          </a:p>
          <a:p>
            <a:pPr eaLnBrk="1" hangingPunct="1"/>
            <a:endParaRPr lang="en-GB" dirty="0" smtClean="0"/>
          </a:p>
        </p:txBody>
      </p:sp>
    </p:spTree>
    <p:extLst>
      <p:ext uri="{BB962C8B-B14F-4D97-AF65-F5344CB8AC3E}">
        <p14:creationId xmlns:p14="http://schemas.microsoft.com/office/powerpoint/2010/main" val="33297760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7924801" cy="762000"/>
          </a:xfrm>
        </p:spPr>
        <p:txBody>
          <a:bodyPr>
            <a:normAutofit/>
          </a:bodyPr>
          <a:lstStyle/>
          <a:p>
            <a:r>
              <a:rPr lang="en-US" b="1" dirty="0" smtClean="0"/>
              <a:t>Descriptive </a:t>
            </a:r>
            <a:r>
              <a:rPr lang="en-US" b="1" dirty="0" err="1" smtClean="0"/>
              <a:t>cont</a:t>
            </a:r>
            <a:r>
              <a:rPr lang="en-US" b="1" dirty="0" smtClean="0"/>
              <a:t>…</a:t>
            </a:r>
            <a:endParaRPr lang="en-US" b="1" dirty="0"/>
          </a:p>
        </p:txBody>
      </p:sp>
      <p:sp>
        <p:nvSpPr>
          <p:cNvPr id="3" name="Content Placeholder 2"/>
          <p:cNvSpPr>
            <a:spLocks noGrp="1"/>
          </p:cNvSpPr>
          <p:nvPr>
            <p:ph idx="1"/>
          </p:nvPr>
        </p:nvSpPr>
        <p:spPr>
          <a:xfrm>
            <a:off x="609598" y="1371600"/>
            <a:ext cx="7772401" cy="4669763"/>
          </a:xfrm>
        </p:spPr>
        <p:txBody>
          <a:bodyPr>
            <a:normAutofit lnSpcReduction="10000"/>
          </a:bodyPr>
          <a:lstStyle/>
          <a:p>
            <a:pPr>
              <a:buNone/>
            </a:pPr>
            <a:r>
              <a:rPr lang="en-US" sz="2800" b="1" dirty="0" smtClean="0">
                <a:latin typeface="Arial" panose="020B0604020202020204" pitchFamily="34" charset="0"/>
                <a:cs typeface="Arial" panose="020B0604020202020204" pitchFamily="34" charset="0"/>
              </a:rPr>
              <a:t>4. Cross-sectional studies (Prevalence</a:t>
            </a:r>
            <a:r>
              <a:rPr lang="en-US" sz="2800" b="1" dirty="0">
                <a:latin typeface="Arial" panose="020B0604020202020204" pitchFamily="34" charset="0"/>
                <a:cs typeface="Arial" panose="020B0604020202020204" pitchFamily="34" charset="0"/>
              </a:rPr>
              <a:t>)</a:t>
            </a:r>
          </a:p>
          <a:p>
            <a:pPr>
              <a:buNone/>
            </a:pPr>
            <a:r>
              <a:rPr lang="en-US" sz="2800" b="1" dirty="0" smtClean="0">
                <a:latin typeface="Arial" panose="020B0604020202020204" pitchFamily="34" charset="0"/>
                <a:cs typeface="Arial" panose="020B0604020202020204" pitchFamily="34" charset="0"/>
              </a:rPr>
              <a:t>	Definition </a:t>
            </a:r>
            <a:endParaRPr lang="en-US" sz="2800" dirty="0" smtClean="0">
              <a:latin typeface="Arial" panose="020B0604020202020204" pitchFamily="34" charset="0"/>
              <a:cs typeface="Arial" panose="020B0604020202020204" pitchFamily="34" charset="0"/>
            </a:endParaRPr>
          </a:p>
          <a:p>
            <a:pPr>
              <a:buFont typeface="Wingdings" panose="05000000000000000000" pitchFamily="2" charset="2"/>
              <a:buChar char="Ø"/>
            </a:pPr>
            <a:r>
              <a:rPr lang="en-US" sz="2800" dirty="0" smtClean="0">
                <a:latin typeface="Arial" panose="020B0604020202020204" pitchFamily="34" charset="0"/>
                <a:cs typeface="Arial" panose="020B0604020202020204" pitchFamily="34" charset="0"/>
              </a:rPr>
              <a:t>	A study that examine the relationship between disease and other variables of interest, as they exist in a defined population at one point in time.</a:t>
            </a:r>
          </a:p>
          <a:p>
            <a:r>
              <a:rPr lang="en-GB" sz="2800" dirty="0" smtClean="0">
                <a:latin typeface="Arial" panose="020B0604020202020204" pitchFamily="34" charset="0"/>
                <a:cs typeface="Arial" panose="020B0604020202020204" pitchFamily="34" charset="0"/>
              </a:rPr>
              <a:t>	They depend on a single examination of a cross-section of the population in which sick and healthy are not distinguished until results are examined</a:t>
            </a:r>
            <a:endParaRPr lang="en-US" sz="2800" dirty="0" smtClean="0">
              <a:latin typeface="Arial" panose="020B0604020202020204" pitchFamily="34" charset="0"/>
              <a:cs typeface="Arial" panose="020B0604020202020204" pitchFamily="34" charset="0"/>
            </a:endParaRPr>
          </a:p>
          <a:p>
            <a:pPr>
              <a:buNone/>
            </a:pPr>
            <a:endParaRPr lang="en-US" b="1" dirty="0" smtClean="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b="1" dirty="0" smtClean="0"/>
              <a:t>Descriptive </a:t>
            </a:r>
            <a:r>
              <a:rPr lang="en-US" b="1" dirty="0" err="1" smtClean="0"/>
              <a:t>cont</a:t>
            </a:r>
            <a:r>
              <a:rPr lang="en-US" b="1" dirty="0" smtClean="0"/>
              <a:t>…</a:t>
            </a:r>
            <a:endParaRPr lang="en-US" dirty="0"/>
          </a:p>
        </p:txBody>
      </p:sp>
      <p:sp>
        <p:nvSpPr>
          <p:cNvPr id="3" name="Content Placeholder 2"/>
          <p:cNvSpPr>
            <a:spLocks noGrp="1"/>
          </p:cNvSpPr>
          <p:nvPr>
            <p:ph idx="1"/>
          </p:nvPr>
        </p:nvSpPr>
        <p:spPr>
          <a:xfrm>
            <a:off x="457200" y="1066800"/>
            <a:ext cx="8229600" cy="5486400"/>
          </a:xfrm>
        </p:spPr>
        <p:txBody>
          <a:bodyPr>
            <a:normAutofit lnSpcReduction="10000"/>
          </a:bodyPr>
          <a:lstStyle/>
          <a:p>
            <a:pPr>
              <a:buNone/>
            </a:pPr>
            <a:r>
              <a:rPr lang="en-US" sz="2800" b="1" dirty="0" smtClean="0">
                <a:latin typeface="Arial" panose="020B0604020202020204" pitchFamily="34" charset="0"/>
                <a:cs typeface="Arial" panose="020B0604020202020204" pitchFamily="34" charset="0"/>
              </a:rPr>
              <a:t>How is it conducted</a:t>
            </a:r>
          </a:p>
          <a:p>
            <a:pPr>
              <a:buNone/>
            </a:pPr>
            <a:r>
              <a:rPr lang="en-US" sz="2800" b="1" dirty="0" smtClean="0">
                <a:latin typeface="Arial" panose="020B0604020202020204" pitchFamily="34" charset="0"/>
                <a:cs typeface="Arial" panose="020B0604020202020204" pitchFamily="34" charset="0"/>
              </a:rPr>
              <a:t>Steps:</a:t>
            </a:r>
            <a:endParaRPr lang="en-US" sz="2800" dirty="0" smtClean="0">
              <a:latin typeface="Arial" panose="020B0604020202020204" pitchFamily="34" charset="0"/>
              <a:cs typeface="Arial" panose="020B0604020202020204" pitchFamily="34" charset="0"/>
            </a:endParaRPr>
          </a:p>
          <a:p>
            <a:pPr lvl="0"/>
            <a:r>
              <a:rPr lang="en-US" sz="2800" dirty="0" smtClean="0">
                <a:latin typeface="Arial" panose="020B0604020202020204" pitchFamily="34" charset="0"/>
                <a:cs typeface="Arial" panose="020B0604020202020204" pitchFamily="34" charset="0"/>
              </a:rPr>
              <a:t>The question of the study (that is research problem) must be clearly defined out in terms of the factors you want to investigate in relations to the disease /events under investigation. </a:t>
            </a:r>
          </a:p>
          <a:p>
            <a:pPr lvl="0"/>
            <a:r>
              <a:rPr lang="en-US" sz="2800" dirty="0" smtClean="0">
                <a:latin typeface="Arial" panose="020B0604020202020204" pitchFamily="34" charset="0"/>
                <a:cs typeface="Arial" panose="020B0604020202020204" pitchFamily="34" charset="0"/>
              </a:rPr>
              <a:t>A suitable study population specific on the study group </a:t>
            </a:r>
          </a:p>
          <a:p>
            <a:pPr lvl="1"/>
            <a:r>
              <a:rPr lang="en-US" sz="2800" dirty="0" smtClean="0">
                <a:latin typeface="Arial" panose="020B0604020202020204" pitchFamily="34" charset="0"/>
                <a:cs typeface="Arial" panose="020B0604020202020204" pitchFamily="34" charset="0"/>
              </a:rPr>
              <a:t>Who</a:t>
            </a:r>
          </a:p>
          <a:p>
            <a:pPr lvl="1"/>
            <a:r>
              <a:rPr lang="en-US" sz="2800" dirty="0" smtClean="0">
                <a:latin typeface="Arial" panose="020B0604020202020204" pitchFamily="34" charset="0"/>
                <a:cs typeface="Arial" panose="020B0604020202020204" pitchFamily="34" charset="0"/>
              </a:rPr>
              <a:t>Where</a:t>
            </a:r>
          </a:p>
          <a:p>
            <a:pPr lvl="1"/>
            <a:r>
              <a:rPr lang="en-US" sz="2800" dirty="0" smtClean="0">
                <a:latin typeface="Arial" panose="020B0604020202020204" pitchFamily="34" charset="0"/>
                <a:cs typeface="Arial" panose="020B0604020202020204" pitchFamily="34" charset="0"/>
              </a:rPr>
              <a:t>When</a:t>
            </a:r>
          </a:p>
          <a:p>
            <a:pPr>
              <a:buNone/>
            </a:pP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762000"/>
          </a:xfrm>
        </p:spPr>
        <p:txBody>
          <a:bodyPr/>
          <a:lstStyle/>
          <a:p>
            <a:endParaRPr lang="en-US" dirty="0"/>
          </a:p>
        </p:txBody>
      </p:sp>
      <p:sp>
        <p:nvSpPr>
          <p:cNvPr id="3" name="Content Placeholder 2"/>
          <p:cNvSpPr>
            <a:spLocks noGrp="1"/>
          </p:cNvSpPr>
          <p:nvPr>
            <p:ph idx="1"/>
          </p:nvPr>
        </p:nvSpPr>
        <p:spPr>
          <a:xfrm>
            <a:off x="304800" y="1524000"/>
            <a:ext cx="8381999" cy="4876800"/>
          </a:xfrm>
        </p:spPr>
        <p:txBody>
          <a:bodyPr>
            <a:noAutofit/>
          </a:bodyPr>
          <a:lstStyle/>
          <a:p>
            <a:pPr marL="118872" indent="0">
              <a:spcBef>
                <a:spcPts val="0"/>
              </a:spcBef>
              <a:buNone/>
              <a:defRPr/>
            </a:pPr>
            <a:r>
              <a:rPr lang="en-GB" sz="2800" b="1" dirty="0" smtClean="0">
                <a:latin typeface="Arial" panose="020B0604020202020204" pitchFamily="34" charset="0"/>
                <a:cs typeface="Arial" panose="020B0604020202020204" pitchFamily="34" charset="0"/>
              </a:rPr>
              <a:t>Uses/ Advantages </a:t>
            </a:r>
          </a:p>
          <a:p>
            <a:pPr marL="438912" indent="-320040">
              <a:spcBef>
                <a:spcPts val="0"/>
              </a:spcBef>
              <a:buFont typeface="Wingdings 2"/>
              <a:buChar char=""/>
              <a:defRPr/>
            </a:pPr>
            <a:r>
              <a:rPr lang="en-GB" sz="2800" dirty="0" smtClean="0">
                <a:latin typeface="Arial" panose="020B0604020202020204" pitchFamily="34" charset="0"/>
                <a:cs typeface="Arial" panose="020B0604020202020204" pitchFamily="34" charset="0"/>
              </a:rPr>
              <a:t>To determine the magnitude of disease or determinants in a community in terms of their prevalence.</a:t>
            </a:r>
          </a:p>
          <a:p>
            <a:pPr marL="438912" indent="-320040">
              <a:spcBef>
                <a:spcPts val="0"/>
              </a:spcBef>
              <a:buFont typeface="Wingdings 2"/>
              <a:buChar char=""/>
              <a:defRPr/>
            </a:pPr>
            <a:r>
              <a:rPr lang="en-GB" sz="2800" dirty="0" smtClean="0">
                <a:latin typeface="Arial" panose="020B0604020202020204" pitchFamily="34" charset="0"/>
                <a:cs typeface="Arial" panose="020B0604020202020204" pitchFamily="34" charset="0"/>
              </a:rPr>
              <a:t>To </a:t>
            </a:r>
            <a:r>
              <a:rPr lang="en-GB" sz="2800" dirty="0">
                <a:latin typeface="Arial" panose="020B0604020202020204" pitchFamily="34" charset="0"/>
                <a:cs typeface="Arial" panose="020B0604020202020204" pitchFamily="34" charset="0"/>
              </a:rPr>
              <a:t>study preliminary associations between disease and possible aetiological factors.</a:t>
            </a:r>
          </a:p>
          <a:p>
            <a:pPr marL="438912" indent="-320040">
              <a:spcBef>
                <a:spcPts val="0"/>
              </a:spcBef>
              <a:buFont typeface="Wingdings 2"/>
              <a:buChar char=""/>
              <a:defRPr/>
            </a:pPr>
            <a:r>
              <a:rPr lang="en-GB" sz="2800" dirty="0">
                <a:latin typeface="Arial" panose="020B0604020202020204" pitchFamily="34" charset="0"/>
                <a:cs typeface="Arial" panose="020B0604020202020204" pitchFamily="34" charset="0"/>
              </a:rPr>
              <a:t>To screen undiagnosed disease in </a:t>
            </a:r>
            <a:r>
              <a:rPr lang="en-GB" sz="2800" dirty="0" smtClean="0">
                <a:latin typeface="Arial" panose="020B0604020202020204" pitchFamily="34" charset="0"/>
                <a:cs typeface="Arial" panose="020B0604020202020204" pitchFamily="34" charset="0"/>
              </a:rPr>
              <a:t>community</a:t>
            </a:r>
            <a:r>
              <a:rPr lang="en-GB" sz="2800" dirty="0">
                <a:latin typeface="Arial" panose="020B0604020202020204" pitchFamily="34" charset="0"/>
                <a:cs typeface="Arial" panose="020B0604020202020204" pitchFamily="34" charset="0"/>
              </a:rPr>
              <a:t>.</a:t>
            </a:r>
          </a:p>
          <a:p>
            <a:pPr marL="438912" indent="-320040">
              <a:spcBef>
                <a:spcPts val="0"/>
              </a:spcBef>
              <a:buFont typeface="Wingdings 2"/>
              <a:buChar char=""/>
              <a:defRPr/>
            </a:pPr>
            <a:r>
              <a:rPr lang="en-GB" sz="2800" dirty="0">
                <a:latin typeface="Arial" panose="020B0604020202020204" pitchFamily="34" charset="0"/>
                <a:cs typeface="Arial" panose="020B0604020202020204" pitchFamily="34" charset="0"/>
              </a:rPr>
              <a:t>Useful for suggesting risk factors</a:t>
            </a:r>
          </a:p>
          <a:p>
            <a:pPr marL="438912" indent="-320040">
              <a:spcBef>
                <a:spcPts val="0"/>
              </a:spcBef>
              <a:buFont typeface="Wingdings 2"/>
              <a:buChar char=""/>
              <a:defRPr/>
            </a:pPr>
            <a:r>
              <a:rPr lang="en-GB" sz="2800" dirty="0">
                <a:latin typeface="Arial" panose="020B0604020202020204" pitchFamily="34" charset="0"/>
                <a:cs typeface="Arial" panose="020B0604020202020204" pitchFamily="34" charset="0"/>
              </a:rPr>
              <a:t>Useful for assessing health status in </a:t>
            </a:r>
            <a:r>
              <a:rPr lang="en-GB" sz="2800" dirty="0" smtClean="0">
                <a:latin typeface="Arial" panose="020B0604020202020204" pitchFamily="34" charset="0"/>
                <a:cs typeface="Arial" panose="020B0604020202020204" pitchFamily="34" charset="0"/>
              </a:rPr>
              <a:t>population</a:t>
            </a:r>
            <a:endParaRPr lang="en-GB" sz="2800" dirty="0">
              <a:latin typeface="Arial" panose="020B0604020202020204" pitchFamily="34" charset="0"/>
              <a:cs typeface="Arial" panose="020B0604020202020204" pitchFamily="34" charset="0"/>
            </a:endParaRPr>
          </a:p>
          <a:p>
            <a:pPr marL="438912" indent="-320040">
              <a:spcBef>
                <a:spcPts val="0"/>
              </a:spcBef>
              <a:buFont typeface="Wingdings 2"/>
              <a:buChar char=""/>
              <a:defRPr/>
            </a:pPr>
            <a:r>
              <a:rPr lang="en-GB" sz="2800" dirty="0">
                <a:latin typeface="Arial" panose="020B0604020202020204" pitchFamily="34" charset="0"/>
                <a:cs typeface="Arial" panose="020B0604020202020204" pitchFamily="34" charset="0"/>
              </a:rPr>
              <a:t>Better for generating hypotheses than for testing hypotheses</a:t>
            </a:r>
          </a:p>
          <a:p>
            <a:pPr marL="0" indent="0">
              <a:buNone/>
            </a:pP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233099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990600"/>
          </a:xfrm>
        </p:spPr>
        <p:txBody>
          <a:bodyPr/>
          <a:lstStyle/>
          <a:p>
            <a:r>
              <a:rPr lang="en-US" b="1" dirty="0" smtClean="0"/>
              <a:t>Learning objectives</a:t>
            </a:r>
            <a:endParaRPr lang="en-US" b="1" dirty="0"/>
          </a:p>
        </p:txBody>
      </p:sp>
      <p:sp>
        <p:nvSpPr>
          <p:cNvPr id="3" name="Content Placeholder 2"/>
          <p:cNvSpPr>
            <a:spLocks noGrp="1"/>
          </p:cNvSpPr>
          <p:nvPr>
            <p:ph idx="1"/>
          </p:nvPr>
        </p:nvSpPr>
        <p:spPr>
          <a:xfrm>
            <a:off x="381000" y="1447800"/>
            <a:ext cx="8305800" cy="4593563"/>
          </a:xfrm>
        </p:spPr>
        <p:txBody>
          <a:bodyPr>
            <a:normAutofit/>
          </a:bodyPr>
          <a:lstStyle/>
          <a:p>
            <a:pPr marL="0" indent="0">
              <a:buNone/>
            </a:pPr>
            <a:r>
              <a:rPr lang="en-US" sz="2800" b="1" dirty="0" smtClean="0">
                <a:latin typeface="Arial" panose="020B0604020202020204" pitchFamily="34" charset="0"/>
                <a:cs typeface="Arial" panose="020B0604020202020204" pitchFamily="34" charset="0"/>
              </a:rPr>
              <a:t>At the end of this session, students are expected to be able to:</a:t>
            </a:r>
          </a:p>
          <a:p>
            <a:r>
              <a:rPr lang="en-US" sz="2800" dirty="0" smtClean="0">
                <a:latin typeface="Arial" panose="020B0604020202020204" pitchFamily="34" charset="0"/>
                <a:cs typeface="Arial" panose="020B0604020202020204" pitchFamily="34" charset="0"/>
              </a:rPr>
              <a:t>Identify </a:t>
            </a:r>
            <a:r>
              <a:rPr lang="en-US" sz="2800" dirty="0">
                <a:latin typeface="Arial" panose="020B0604020202020204" pitchFamily="34" charset="0"/>
                <a:cs typeface="Arial" panose="020B0604020202020204" pitchFamily="34" charset="0"/>
              </a:rPr>
              <a:t>epidemiological methods used to study disease </a:t>
            </a:r>
          </a:p>
          <a:p>
            <a:r>
              <a:rPr lang="en-US" sz="2800" dirty="0" smtClean="0">
                <a:latin typeface="Arial" panose="020B0604020202020204" pitchFamily="34" charset="0"/>
                <a:cs typeface="Arial" panose="020B0604020202020204" pitchFamily="34" charset="0"/>
              </a:rPr>
              <a:t>Explain </a:t>
            </a:r>
            <a:r>
              <a:rPr lang="en-US" sz="2800" dirty="0">
                <a:latin typeface="Arial" panose="020B0604020202020204" pitchFamily="34" charset="0"/>
                <a:cs typeface="Arial" panose="020B0604020202020204" pitchFamily="34" charset="0"/>
              </a:rPr>
              <a:t>descriptive method of epidemiology </a:t>
            </a:r>
          </a:p>
          <a:p>
            <a:r>
              <a:rPr lang="en-US" sz="2800" dirty="0" smtClean="0">
                <a:latin typeface="Arial" panose="020B0604020202020204" pitchFamily="34" charset="0"/>
                <a:cs typeface="Arial" panose="020B0604020202020204" pitchFamily="34" charset="0"/>
              </a:rPr>
              <a:t>Explain </a:t>
            </a:r>
            <a:r>
              <a:rPr lang="en-US" sz="2800" dirty="0">
                <a:latin typeface="Arial" panose="020B0604020202020204" pitchFamily="34" charset="0"/>
                <a:cs typeface="Arial" panose="020B0604020202020204" pitchFamily="34" charset="0"/>
              </a:rPr>
              <a:t>analytical method of epidemiology </a:t>
            </a:r>
          </a:p>
          <a:p>
            <a:r>
              <a:rPr lang="en-US" sz="2800" dirty="0" smtClean="0">
                <a:latin typeface="Arial" panose="020B0604020202020204" pitchFamily="34" charset="0"/>
                <a:cs typeface="Arial" panose="020B0604020202020204" pitchFamily="34" charset="0"/>
              </a:rPr>
              <a:t>Explain </a:t>
            </a:r>
            <a:r>
              <a:rPr lang="en-US" sz="2800" dirty="0">
                <a:latin typeface="Arial" panose="020B0604020202020204" pitchFamily="34" charset="0"/>
                <a:cs typeface="Arial" panose="020B0604020202020204" pitchFamily="34" charset="0"/>
              </a:rPr>
              <a:t>experimental method of epidemiology </a:t>
            </a:r>
          </a:p>
        </p:txBody>
      </p:sp>
    </p:spTree>
    <p:extLst>
      <p:ext uri="{BB962C8B-B14F-4D97-AF65-F5344CB8AC3E}">
        <p14:creationId xmlns:p14="http://schemas.microsoft.com/office/powerpoint/2010/main" val="9377251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838200"/>
          </a:xfrm>
        </p:spPr>
        <p:txBody>
          <a:bodyPr/>
          <a:lstStyle/>
          <a:p>
            <a:endParaRPr lang="en-US" dirty="0"/>
          </a:p>
        </p:txBody>
      </p:sp>
      <p:sp>
        <p:nvSpPr>
          <p:cNvPr id="3" name="Content Placeholder 2"/>
          <p:cNvSpPr>
            <a:spLocks noGrp="1"/>
          </p:cNvSpPr>
          <p:nvPr>
            <p:ph idx="1"/>
          </p:nvPr>
        </p:nvSpPr>
        <p:spPr>
          <a:xfrm>
            <a:off x="609598" y="1752600"/>
            <a:ext cx="8077201" cy="4288763"/>
          </a:xfrm>
        </p:spPr>
        <p:txBody>
          <a:bodyPr/>
          <a:lstStyle/>
          <a:p>
            <a:pPr marL="0" indent="0">
              <a:buNone/>
            </a:pPr>
            <a:r>
              <a:rPr lang="en-GB" altLang="sw-KE" sz="2800" b="1" dirty="0" smtClean="0">
                <a:latin typeface="Arial" panose="020B0604020202020204" pitchFamily="34" charset="0"/>
                <a:cs typeface="Arial" panose="020B0604020202020204" pitchFamily="34" charset="0"/>
              </a:rPr>
              <a:t>Limitations </a:t>
            </a:r>
          </a:p>
          <a:p>
            <a:r>
              <a:rPr lang="en-GB" altLang="sw-KE" sz="2800" dirty="0" smtClean="0">
                <a:latin typeface="Arial" panose="020B0604020202020204" pitchFamily="34" charset="0"/>
                <a:cs typeface="Arial" panose="020B0604020202020204" pitchFamily="34" charset="0"/>
              </a:rPr>
              <a:t>Not </a:t>
            </a:r>
            <a:r>
              <a:rPr lang="en-GB" altLang="sw-KE" sz="2800" dirty="0">
                <a:latin typeface="Arial" panose="020B0604020202020204" pitchFamily="34" charset="0"/>
                <a:cs typeface="Arial" panose="020B0604020202020204" pitchFamily="34" charset="0"/>
              </a:rPr>
              <a:t>possible to determine whether the exposure preceded or resulted from the disease.</a:t>
            </a:r>
          </a:p>
          <a:p>
            <a:r>
              <a:rPr lang="en-GB" altLang="sw-KE" sz="2800" dirty="0">
                <a:latin typeface="Arial" panose="020B0604020202020204" pitchFamily="34" charset="0"/>
                <a:cs typeface="Arial" panose="020B0604020202020204" pitchFamily="34" charset="0"/>
              </a:rPr>
              <a:t>Provide only prevalence data not incidence</a:t>
            </a:r>
          </a:p>
          <a:p>
            <a:r>
              <a:rPr lang="en-GB" altLang="sw-KE" sz="2800" dirty="0">
                <a:latin typeface="Arial" panose="020B0604020202020204" pitchFamily="34" charset="0"/>
                <a:cs typeface="Arial" panose="020B0604020202020204" pitchFamily="34" charset="0"/>
              </a:rPr>
              <a:t>Not useful for rare diseases </a:t>
            </a:r>
          </a:p>
          <a:p>
            <a:r>
              <a:rPr lang="en-GB" altLang="sw-KE" sz="2800" dirty="0">
                <a:latin typeface="Arial" panose="020B0604020202020204" pitchFamily="34" charset="0"/>
                <a:cs typeface="Arial" panose="020B0604020202020204" pitchFamily="34" charset="0"/>
              </a:rPr>
              <a:t>Not useful for diseases of very short duration.</a:t>
            </a:r>
          </a:p>
          <a:p>
            <a:endParaRPr lang="en-US" dirty="0"/>
          </a:p>
        </p:txBody>
      </p:sp>
    </p:spTree>
    <p:extLst>
      <p:ext uri="{BB962C8B-B14F-4D97-AF65-F5344CB8AC3E}">
        <p14:creationId xmlns:p14="http://schemas.microsoft.com/office/powerpoint/2010/main" val="20305772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914400"/>
          </a:xfrm>
        </p:spPr>
        <p:txBody>
          <a:bodyPr/>
          <a:lstStyle/>
          <a:p>
            <a:r>
              <a:rPr lang="en-US" b="1" dirty="0" smtClean="0"/>
              <a:t>Descriptive </a:t>
            </a:r>
            <a:r>
              <a:rPr lang="en-US" b="1" dirty="0" err="1" smtClean="0"/>
              <a:t>cont</a:t>
            </a:r>
            <a:r>
              <a:rPr lang="en-US" b="1" dirty="0" smtClean="0"/>
              <a:t>…</a:t>
            </a:r>
            <a:endParaRPr lang="en-US" b="1" dirty="0"/>
          </a:p>
        </p:txBody>
      </p:sp>
      <p:sp>
        <p:nvSpPr>
          <p:cNvPr id="3" name="Content Placeholder 2"/>
          <p:cNvSpPr>
            <a:spLocks noGrp="1"/>
          </p:cNvSpPr>
          <p:nvPr>
            <p:ph idx="1"/>
          </p:nvPr>
        </p:nvSpPr>
        <p:spPr>
          <a:xfrm>
            <a:off x="381000" y="1447800"/>
            <a:ext cx="8229600" cy="5099973"/>
          </a:xfrm>
        </p:spPr>
        <p:txBody>
          <a:bodyPr/>
          <a:lstStyle/>
          <a:p>
            <a:pPr marL="119062" lvl="0" indent="0" defTabSz="914400" fontAlgn="base">
              <a:spcBef>
                <a:spcPct val="0"/>
              </a:spcBef>
              <a:spcAft>
                <a:spcPct val="0"/>
              </a:spcAft>
              <a:buClr>
                <a:srgbClr val="2DA2BF"/>
              </a:buClr>
              <a:buSzPct val="68000"/>
              <a:buNone/>
            </a:pPr>
            <a:r>
              <a:rPr lang="en-GB" sz="2700" b="1" dirty="0" smtClean="0">
                <a:solidFill>
                  <a:prstClr val="black"/>
                </a:solidFill>
                <a:latin typeface="Arial" panose="020B0604020202020204" pitchFamily="34" charset="0"/>
                <a:cs typeface="Arial" panose="020B0604020202020204" pitchFamily="34" charset="0"/>
              </a:rPr>
              <a:t>5. Longitudinal study/ Incidence</a:t>
            </a:r>
          </a:p>
          <a:p>
            <a:pPr marL="119062" lvl="0" indent="0" defTabSz="914400" fontAlgn="base">
              <a:spcBef>
                <a:spcPct val="0"/>
              </a:spcBef>
              <a:spcAft>
                <a:spcPct val="0"/>
              </a:spcAft>
              <a:buClr>
                <a:srgbClr val="2DA2BF"/>
              </a:buClr>
              <a:buSzPct val="68000"/>
              <a:buNone/>
            </a:pPr>
            <a:r>
              <a:rPr lang="en-GB" sz="2700" dirty="0" smtClean="0">
                <a:solidFill>
                  <a:prstClr val="black"/>
                </a:solidFill>
                <a:latin typeface="Arial" panose="020B0604020202020204" pitchFamily="34" charset="0"/>
                <a:cs typeface="Arial" panose="020B0604020202020204" pitchFamily="34" charset="0"/>
              </a:rPr>
              <a:t>Is </a:t>
            </a:r>
            <a:r>
              <a:rPr lang="en-GB" sz="2700" dirty="0">
                <a:solidFill>
                  <a:prstClr val="black"/>
                </a:solidFill>
                <a:latin typeface="Arial" panose="020B0604020202020204" pitchFamily="34" charset="0"/>
                <a:cs typeface="Arial" panose="020B0604020202020204" pitchFamily="34" charset="0"/>
              </a:rPr>
              <a:t>an observational study performed over a period of years or even decades. In a longitudinal study subjects are followed over time with continuous or repeated monitoring of risk factors or health outcomes, or both. </a:t>
            </a:r>
          </a:p>
          <a:p>
            <a:endParaRPr lang="en-US" dirty="0"/>
          </a:p>
        </p:txBody>
      </p:sp>
    </p:spTree>
    <p:extLst>
      <p:ext uri="{BB962C8B-B14F-4D97-AF65-F5344CB8AC3E}">
        <p14:creationId xmlns:p14="http://schemas.microsoft.com/office/powerpoint/2010/main" val="17443951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8001001" cy="838200"/>
          </a:xfrm>
        </p:spPr>
        <p:txBody>
          <a:bodyPr/>
          <a:lstStyle/>
          <a:p>
            <a:r>
              <a:rPr lang="en-US" b="1" dirty="0" smtClean="0"/>
              <a:t>Descriptive </a:t>
            </a:r>
            <a:r>
              <a:rPr lang="en-US" b="1" dirty="0" err="1" smtClean="0"/>
              <a:t>cont</a:t>
            </a:r>
            <a:r>
              <a:rPr lang="en-US" b="1" dirty="0" smtClean="0"/>
              <a:t>…</a:t>
            </a:r>
            <a:endParaRPr lang="en-US" b="1" dirty="0"/>
          </a:p>
        </p:txBody>
      </p:sp>
      <p:sp>
        <p:nvSpPr>
          <p:cNvPr id="3" name="Content Placeholder 2"/>
          <p:cNvSpPr>
            <a:spLocks noGrp="1"/>
          </p:cNvSpPr>
          <p:nvPr>
            <p:ph idx="1"/>
          </p:nvPr>
        </p:nvSpPr>
        <p:spPr>
          <a:xfrm>
            <a:off x="609598" y="1447800"/>
            <a:ext cx="8001001" cy="4593563"/>
          </a:xfrm>
        </p:spPr>
        <p:txBody>
          <a:bodyPr>
            <a:normAutofit/>
          </a:bodyPr>
          <a:lstStyle/>
          <a:p>
            <a:pPr>
              <a:buNone/>
            </a:pPr>
            <a:r>
              <a:rPr lang="en-US" sz="2800" b="1" dirty="0" smtClean="0">
                <a:latin typeface="Arial" panose="020B0604020202020204" pitchFamily="34" charset="0"/>
                <a:cs typeface="Arial" panose="020B0604020202020204" pitchFamily="34" charset="0"/>
              </a:rPr>
              <a:t>Advantages of descriptive studies</a:t>
            </a:r>
            <a:r>
              <a:rPr lang="en-US" sz="2800" dirty="0" smtClean="0">
                <a:latin typeface="Arial" panose="020B0604020202020204" pitchFamily="34" charset="0"/>
                <a:cs typeface="Arial" panose="020B0604020202020204" pitchFamily="34" charset="0"/>
              </a:rPr>
              <a:t>:</a:t>
            </a:r>
            <a:endParaRPr lang="en-US" sz="2800" dirty="0">
              <a:latin typeface="Arial" panose="020B0604020202020204" pitchFamily="34" charset="0"/>
              <a:cs typeface="Arial" panose="020B0604020202020204" pitchFamily="34" charset="0"/>
            </a:endParaRPr>
          </a:p>
          <a:p>
            <a:pPr hangingPunct="0"/>
            <a:r>
              <a:rPr lang="en-US" sz="2800" dirty="0">
                <a:latin typeface="Arial" panose="020B0604020202020204" pitchFamily="34" charset="0"/>
                <a:cs typeface="Arial" panose="020B0604020202020204" pitchFamily="34" charset="0"/>
              </a:rPr>
              <a:t>Cheap to conduct</a:t>
            </a:r>
          </a:p>
          <a:p>
            <a:pPr hangingPunct="0"/>
            <a:r>
              <a:rPr lang="en-US" sz="2800" dirty="0">
                <a:latin typeface="Arial" panose="020B0604020202020204" pitchFamily="34" charset="0"/>
                <a:cs typeface="Arial" panose="020B0604020202020204" pitchFamily="34" charset="0"/>
              </a:rPr>
              <a:t>Rapid, it takes a short time to get information </a:t>
            </a:r>
          </a:p>
          <a:p>
            <a:pPr hangingPunct="0"/>
            <a:r>
              <a:rPr lang="en-US" sz="2800" dirty="0">
                <a:latin typeface="Arial" panose="020B0604020202020204" pitchFamily="34" charset="0"/>
                <a:cs typeface="Arial" panose="020B0604020202020204" pitchFamily="34" charset="0"/>
              </a:rPr>
              <a:t>Used to generate hypotheses concerning the relationship between exposure and outcome</a:t>
            </a:r>
          </a:p>
          <a:p>
            <a:pPr hangingPunct="0"/>
            <a:r>
              <a:rPr lang="en-US" sz="2800" dirty="0">
                <a:latin typeface="Arial" panose="020B0604020202020204" pitchFamily="34" charset="0"/>
                <a:cs typeface="Arial" panose="020B0604020202020204" pitchFamily="34" charset="0"/>
              </a:rPr>
              <a:t>Provide trend analysis - trends in morbidity and mortality can be established</a:t>
            </a:r>
          </a:p>
          <a:p>
            <a:pPr hangingPunct="0"/>
            <a:r>
              <a:rPr lang="en-US" sz="2800" dirty="0">
                <a:latin typeface="Arial" panose="020B0604020202020204" pitchFamily="34" charset="0"/>
                <a:cs typeface="Arial" panose="020B0604020202020204" pitchFamily="34" charset="0"/>
              </a:rPr>
              <a:t>Health care </a:t>
            </a:r>
            <a:r>
              <a:rPr lang="en-US" sz="2800" dirty="0" smtClean="0">
                <a:latin typeface="Arial" panose="020B0604020202020204" pitchFamily="34" charset="0"/>
                <a:cs typeface="Arial" panose="020B0604020202020204" pitchFamily="34" charset="0"/>
              </a:rPr>
              <a:t>planning</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537742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7924801" cy="762000"/>
          </a:xfrm>
        </p:spPr>
        <p:txBody>
          <a:bodyPr>
            <a:noAutofit/>
          </a:bodyPr>
          <a:lstStyle/>
          <a:p>
            <a:r>
              <a:rPr lang="en-US" sz="3200" b="1" dirty="0" smtClean="0">
                <a:latin typeface="Arial" panose="020B0604020202020204" pitchFamily="34" charset="0"/>
                <a:cs typeface="Arial" panose="020B0604020202020204" pitchFamily="34" charset="0"/>
              </a:rPr>
              <a:t>Descriptive </a:t>
            </a:r>
            <a:r>
              <a:rPr lang="en-US" sz="3200" b="1" dirty="0" err="1" smtClean="0">
                <a:latin typeface="Arial" panose="020B0604020202020204" pitchFamily="34" charset="0"/>
                <a:cs typeface="Arial" panose="020B0604020202020204" pitchFamily="34" charset="0"/>
              </a:rPr>
              <a:t>cont</a:t>
            </a:r>
            <a:r>
              <a:rPr lang="en-US" sz="3200" b="1" dirty="0" smtClean="0">
                <a:latin typeface="Arial" panose="020B0604020202020204" pitchFamily="34" charset="0"/>
                <a:cs typeface="Arial" panose="020B0604020202020204" pitchFamily="34" charset="0"/>
              </a:rPr>
              <a:t>…</a:t>
            </a:r>
            <a:endParaRPr lang="en-US"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81000" y="1371600"/>
            <a:ext cx="8305800" cy="5029200"/>
          </a:xfrm>
        </p:spPr>
        <p:txBody>
          <a:bodyPr>
            <a:normAutofit lnSpcReduction="10000"/>
          </a:bodyPr>
          <a:lstStyle/>
          <a:p>
            <a:pPr>
              <a:buNone/>
            </a:pPr>
            <a:r>
              <a:rPr lang="en-US" sz="2800" b="1" dirty="0" smtClean="0">
                <a:latin typeface="Arial" panose="020B0604020202020204" pitchFamily="34" charset="0"/>
                <a:cs typeface="Arial" panose="020B0604020202020204" pitchFamily="34" charset="0"/>
              </a:rPr>
              <a:t>Disadvantages of descriptive studies:</a:t>
            </a:r>
            <a:endParaRPr lang="en-US" sz="2800" dirty="0" smtClean="0">
              <a:latin typeface="Arial" panose="020B0604020202020204" pitchFamily="34" charset="0"/>
              <a:cs typeface="Arial" panose="020B0604020202020204" pitchFamily="34" charset="0"/>
            </a:endParaRPr>
          </a:p>
          <a:p>
            <a:pPr lvl="0"/>
            <a:r>
              <a:rPr lang="en-US" sz="2800" dirty="0">
                <a:latin typeface="Arial" panose="020B0604020202020204" pitchFamily="34" charset="0"/>
                <a:cs typeface="Arial" panose="020B0604020202020204" pitchFamily="34" charset="0"/>
              </a:rPr>
              <a:t>Relies on information from people who present themselves voluntarily to the health facility. Other individuals in the community will be missed </a:t>
            </a:r>
          </a:p>
          <a:p>
            <a:pPr lvl="0"/>
            <a:r>
              <a:rPr lang="en-US" sz="2800" dirty="0">
                <a:latin typeface="Arial" panose="020B0604020202020204" pitchFamily="34" charset="0"/>
                <a:cs typeface="Arial" panose="020B0604020202020204" pitchFamily="34" charset="0"/>
              </a:rPr>
              <a:t>Its analysis and interpretation of records is only a tip of the iceberg that is indicator of only trends among person seen in medical facilities only.</a:t>
            </a:r>
          </a:p>
          <a:p>
            <a:pPr lvl="0"/>
            <a:r>
              <a:rPr lang="en-US" sz="2800" dirty="0">
                <a:latin typeface="Arial" panose="020B0604020202020204" pitchFamily="34" charset="0"/>
                <a:cs typeface="Arial" panose="020B0604020202020204" pitchFamily="34" charset="0"/>
              </a:rPr>
              <a:t>Difficult to find a comparable group of unexposed</a:t>
            </a:r>
          </a:p>
          <a:p>
            <a:pPr lvl="0"/>
            <a:r>
              <a:rPr lang="en-US" sz="2800" dirty="0">
                <a:latin typeface="Arial" panose="020B0604020202020204" pitchFamily="34" charset="0"/>
                <a:cs typeface="Arial" panose="020B0604020202020204" pitchFamily="34" charset="0"/>
              </a:rPr>
              <a:t>Possibility of confounding due to other determinants of the outcome, correlated with exposure</a:t>
            </a:r>
          </a:p>
          <a:p>
            <a:pPr>
              <a:buNone/>
            </a:pPr>
            <a:endParaRPr lang="en-US" sz="2800" b="1" dirty="0" smtClean="0">
              <a:latin typeface="Arial" panose="020B0604020202020204" pitchFamily="34" charset="0"/>
              <a:cs typeface="Arial" panose="020B0604020202020204" pitchFamily="34" charset="0"/>
            </a:endParaRPr>
          </a:p>
          <a:p>
            <a:pPr>
              <a:buNone/>
            </a:pP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457200"/>
            <a:ext cx="7924801" cy="762000"/>
          </a:xfrm>
        </p:spPr>
        <p:txBody>
          <a:bodyPr>
            <a:normAutofit fontScale="90000"/>
          </a:bodyPr>
          <a:lstStyle/>
          <a:p>
            <a:pPr fontAlgn="base"/>
            <a:r>
              <a:rPr lang="en-US" b="1" dirty="0" smtClean="0">
                <a:latin typeface="Arial" panose="020B0604020202020204" pitchFamily="34" charset="0"/>
                <a:cs typeface="Arial" panose="020B0604020202020204" pitchFamily="34" charset="0"/>
              </a:rPr>
              <a:t>Analytical studies </a:t>
            </a:r>
            <a:r>
              <a:rPr lang="en-US" dirty="0" smtClean="0"/>
              <a:t/>
            </a:r>
            <a:br>
              <a:rPr lang="en-US" dirty="0" smtClean="0"/>
            </a:br>
            <a:endParaRPr lang="en-US" dirty="0"/>
          </a:p>
        </p:txBody>
      </p:sp>
      <p:sp>
        <p:nvSpPr>
          <p:cNvPr id="3" name="Content Placeholder 2"/>
          <p:cNvSpPr>
            <a:spLocks noGrp="1"/>
          </p:cNvSpPr>
          <p:nvPr>
            <p:ph idx="1"/>
          </p:nvPr>
        </p:nvSpPr>
        <p:spPr>
          <a:xfrm>
            <a:off x="457200" y="1295400"/>
            <a:ext cx="8229600" cy="4745963"/>
          </a:xfrm>
        </p:spPr>
        <p:txBody>
          <a:bodyPr>
            <a:normAutofit fontScale="92500" lnSpcReduction="10000"/>
          </a:bodyPr>
          <a:lstStyle/>
          <a:p>
            <a:r>
              <a:rPr lang="en-US" sz="2800" dirty="0" smtClean="0">
                <a:latin typeface="Arial" panose="020B0604020202020204" pitchFamily="34" charset="0"/>
                <a:cs typeface="Arial" panose="020B0604020202020204" pitchFamily="34" charset="0"/>
              </a:rPr>
              <a:t>The term </a:t>
            </a:r>
            <a:r>
              <a:rPr lang="en-US" sz="2800" b="1" dirty="0" smtClean="0">
                <a:latin typeface="Arial" panose="020B0604020202020204" pitchFamily="34" charset="0"/>
                <a:cs typeface="Arial" panose="020B0604020202020204" pitchFamily="34" charset="0"/>
              </a:rPr>
              <a:t>analytical refers </a:t>
            </a:r>
            <a:r>
              <a:rPr lang="en-US" sz="2800" dirty="0" smtClean="0">
                <a:latin typeface="Arial" panose="020B0604020202020204" pitchFamily="34" charset="0"/>
                <a:cs typeface="Arial" panose="020B0604020202020204" pitchFamily="34" charset="0"/>
              </a:rPr>
              <a:t>a study aimed at establishing the cause of a disease by looking for associations between </a:t>
            </a:r>
            <a:r>
              <a:rPr lang="en-US" sz="2800" b="1" dirty="0" smtClean="0">
                <a:latin typeface="Arial" panose="020B0604020202020204" pitchFamily="34" charset="0"/>
                <a:cs typeface="Arial" panose="020B0604020202020204" pitchFamily="34" charset="0"/>
              </a:rPr>
              <a:t>exposure</a:t>
            </a:r>
            <a:r>
              <a:rPr lang="en-US" sz="2800" dirty="0" smtClean="0">
                <a:latin typeface="Arial" panose="020B0604020202020204" pitchFamily="34" charset="0"/>
                <a:cs typeface="Arial" panose="020B0604020202020204" pitchFamily="34" charset="0"/>
              </a:rPr>
              <a:t> to a </a:t>
            </a:r>
            <a:r>
              <a:rPr lang="en-US" sz="2800" b="1" dirty="0" smtClean="0">
                <a:latin typeface="Arial" panose="020B0604020202020204" pitchFamily="34" charset="0"/>
                <a:cs typeface="Arial" panose="020B0604020202020204" pitchFamily="34" charset="0"/>
              </a:rPr>
              <a:t>risk</a:t>
            </a:r>
            <a:r>
              <a:rPr lang="en-US" sz="2800" dirty="0" smtClean="0">
                <a:latin typeface="Arial" panose="020B0604020202020204" pitchFamily="34" charset="0"/>
                <a:cs typeface="Arial" panose="020B0604020202020204" pitchFamily="34" charset="0"/>
              </a:rPr>
              <a:t> factor and its associated occurrence of a disease.</a:t>
            </a:r>
          </a:p>
          <a:p>
            <a:r>
              <a:rPr lang="en-US" sz="2800" dirty="0" smtClean="0">
                <a:latin typeface="Arial" panose="020B0604020202020204" pitchFamily="34" charset="0"/>
                <a:cs typeface="Arial" panose="020B0604020202020204" pitchFamily="34" charset="0"/>
              </a:rPr>
              <a:t>The study answers questions about causes, effects, relationships between potential risk factors and disease conditions.</a:t>
            </a:r>
          </a:p>
          <a:p>
            <a:pPr>
              <a:buFont typeface="Wingdings" panose="05000000000000000000" pitchFamily="2" charset="2"/>
              <a:buChar char="Ø"/>
            </a:pPr>
            <a:r>
              <a:rPr lang="en-US" sz="3000" dirty="0" smtClean="0">
                <a:latin typeface="Arial" panose="020B0604020202020204" pitchFamily="34" charset="0"/>
                <a:cs typeface="Arial" panose="020B0604020202020204" pitchFamily="34" charset="0"/>
              </a:rPr>
              <a:t>It also attempts to analyze the cause, or determinants of diseases by testing hypothesis to answer such questions as: how is the disease caused and why is it continuing</a:t>
            </a:r>
          </a:p>
          <a:p>
            <a:pPr lvl="1">
              <a:buFont typeface="Wingdings" pitchFamily="2" charset="2"/>
              <a:buChar char="§"/>
            </a:pPr>
            <a:endParaRPr lang="en-US" dirty="0" smtClean="0"/>
          </a:p>
          <a:p>
            <a:pPr lvl="1">
              <a:buFont typeface="Wingdings" pitchFamily="2" charset="2"/>
              <a:buChar char="§"/>
            </a:pPr>
            <a:endParaRPr lang="en-US" dirty="0" smtClean="0"/>
          </a:p>
          <a:p>
            <a:pPr lvl="1">
              <a:buFont typeface="Wingdings" pitchFamily="2" charset="2"/>
              <a:buChar char="§"/>
            </a:pP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7924801" cy="838200"/>
          </a:xfrm>
        </p:spPr>
        <p:txBody>
          <a:bodyPr>
            <a:normAutofit fontScale="90000"/>
          </a:bodyPr>
          <a:lstStyle/>
          <a:p>
            <a:pPr fontAlgn="base"/>
            <a:r>
              <a:rPr lang="en-US" b="1" dirty="0" smtClean="0">
                <a:latin typeface="Arial" panose="020B0604020202020204" pitchFamily="34" charset="0"/>
                <a:cs typeface="Arial" panose="020B0604020202020204" pitchFamily="34" charset="0"/>
              </a:rPr>
              <a:t>Analytical </a:t>
            </a:r>
            <a:r>
              <a:rPr lang="en-US" b="1" dirty="0" err="1" smtClean="0">
                <a:latin typeface="Arial" panose="020B0604020202020204" pitchFamily="34" charset="0"/>
                <a:cs typeface="Arial" panose="020B0604020202020204" pitchFamily="34" charset="0"/>
              </a:rPr>
              <a:t>cont</a:t>
            </a:r>
            <a:r>
              <a:rPr lang="en-US" b="1" dirty="0" smtClean="0">
                <a:latin typeface="Arial" panose="020B0604020202020204" pitchFamily="34" charset="0"/>
                <a:cs typeface="Arial" panose="020B0604020202020204" pitchFamily="34" charset="0"/>
              </a:rPr>
              <a:t>… </a:t>
            </a:r>
            <a:r>
              <a:rPr lang="en-US" dirty="0" smtClean="0"/>
              <a:t/>
            </a:r>
            <a:br>
              <a:rPr lang="en-US" dirty="0" smtClean="0"/>
            </a:br>
            <a:endParaRPr lang="en-US" dirty="0"/>
          </a:p>
        </p:txBody>
      </p:sp>
      <p:sp>
        <p:nvSpPr>
          <p:cNvPr id="3" name="Content Placeholder 2"/>
          <p:cNvSpPr>
            <a:spLocks noGrp="1"/>
          </p:cNvSpPr>
          <p:nvPr>
            <p:ph idx="1"/>
          </p:nvPr>
        </p:nvSpPr>
        <p:spPr>
          <a:xfrm>
            <a:off x="609598" y="1295400"/>
            <a:ext cx="7924801" cy="4745963"/>
          </a:xfrm>
        </p:spPr>
        <p:txBody>
          <a:bodyPr>
            <a:normAutofit fontScale="92500" lnSpcReduction="10000"/>
          </a:bodyPr>
          <a:lstStyle/>
          <a:p>
            <a:pPr>
              <a:buNone/>
            </a:pPr>
            <a:r>
              <a:rPr lang="en-US" sz="2800" b="1" dirty="0" smtClean="0">
                <a:latin typeface="Arial" panose="020B0604020202020204" pitchFamily="34" charset="0"/>
                <a:cs typeface="Arial" panose="020B0604020202020204" pitchFamily="34" charset="0"/>
              </a:rPr>
              <a:t>Types </a:t>
            </a:r>
          </a:p>
          <a:p>
            <a:pPr>
              <a:buFont typeface="Wingdings" panose="05000000000000000000" pitchFamily="2" charset="2"/>
              <a:buChar char="Ø"/>
            </a:pPr>
            <a:r>
              <a:rPr lang="en-US" sz="2800" dirty="0" smtClean="0">
                <a:latin typeface="Arial" panose="020B0604020202020204" pitchFamily="34" charset="0"/>
                <a:cs typeface="Arial" panose="020B0604020202020204" pitchFamily="34" charset="0"/>
              </a:rPr>
              <a:t>Cross-sectional comparative</a:t>
            </a:r>
          </a:p>
          <a:p>
            <a:pPr>
              <a:buFont typeface="Wingdings" panose="05000000000000000000" pitchFamily="2" charset="2"/>
              <a:buChar char="Ø"/>
            </a:pPr>
            <a:r>
              <a:rPr lang="en-US" sz="2800" dirty="0">
                <a:latin typeface="Arial" panose="020B0604020202020204" pitchFamily="34" charset="0"/>
                <a:cs typeface="Arial" panose="020B0604020202020204" pitchFamily="34" charset="0"/>
              </a:rPr>
              <a:t>Cohort studies</a:t>
            </a:r>
          </a:p>
          <a:p>
            <a:pPr>
              <a:buFont typeface="Wingdings" panose="05000000000000000000" pitchFamily="2" charset="2"/>
              <a:buChar char="Ø"/>
            </a:pPr>
            <a:r>
              <a:rPr lang="en-US" sz="2800" dirty="0" smtClean="0">
                <a:latin typeface="Arial" panose="020B0604020202020204" pitchFamily="34" charset="0"/>
                <a:cs typeface="Arial" panose="020B0604020202020204" pitchFamily="34" charset="0"/>
              </a:rPr>
              <a:t>Case-control studies</a:t>
            </a:r>
          </a:p>
          <a:p>
            <a:pPr>
              <a:buNone/>
            </a:pPr>
            <a:r>
              <a:rPr lang="en-US" sz="2800" dirty="0" smtClean="0">
                <a:latin typeface="Arial" panose="020B0604020202020204" pitchFamily="34" charset="0"/>
                <a:cs typeface="Arial" panose="020B0604020202020204" pitchFamily="34" charset="0"/>
              </a:rPr>
              <a:t>	These are observational studies  used to test specific etiological </a:t>
            </a:r>
            <a:r>
              <a:rPr lang="en-US" sz="2800" b="1" dirty="0" smtClean="0">
                <a:latin typeface="Arial" panose="020B0604020202020204" pitchFamily="34" charset="0"/>
                <a:cs typeface="Arial" panose="020B0604020202020204" pitchFamily="34" charset="0"/>
              </a:rPr>
              <a:t>hypothesis</a:t>
            </a:r>
          </a:p>
          <a:p>
            <a:pPr>
              <a:buNone/>
            </a:pPr>
            <a:endParaRPr lang="en-US" sz="2800" b="1" dirty="0" smtClean="0">
              <a:latin typeface="Arial" panose="020B0604020202020204" pitchFamily="34" charset="0"/>
              <a:cs typeface="Arial" panose="020B0604020202020204" pitchFamily="34" charset="0"/>
            </a:endParaRPr>
          </a:p>
          <a:p>
            <a:r>
              <a:rPr lang="en-US" sz="2800" dirty="0" smtClean="0">
                <a:latin typeface="Arial" panose="020B0604020202020204" pitchFamily="34" charset="0"/>
                <a:cs typeface="Arial" panose="020B0604020202020204" pitchFamily="34" charset="0"/>
              </a:rPr>
              <a:t>In principle both case-control and cohort studies are designated to obtain the association by means of a 2 x 2 contingency table</a:t>
            </a:r>
          </a:p>
          <a:p>
            <a:pPr>
              <a:buNone/>
            </a:pPr>
            <a:endParaRPr lang="en-US" sz="2800" dirty="0" smtClean="0">
              <a:latin typeface="Arial" panose="020B0604020202020204" pitchFamily="34" charset="0"/>
              <a:cs typeface="Arial" panose="020B0604020202020204" pitchFamily="34" charset="0"/>
            </a:endParaRPr>
          </a:p>
          <a:p>
            <a:pPr lvl="1">
              <a:buNone/>
            </a:pP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7696201" cy="914400"/>
          </a:xfrm>
        </p:spPr>
        <p:txBody>
          <a:bodyPr/>
          <a:lstStyle/>
          <a:p>
            <a:r>
              <a:rPr lang="en-US" b="1" dirty="0" smtClean="0"/>
              <a:t>Analytical </a:t>
            </a:r>
            <a:r>
              <a:rPr lang="en-US" b="1" dirty="0" err="1" smtClean="0"/>
              <a:t>cont</a:t>
            </a:r>
            <a:r>
              <a:rPr lang="en-US" b="1" dirty="0" smtClean="0"/>
              <a:t>…</a:t>
            </a:r>
            <a:endParaRPr lang="en-US" b="1" dirty="0"/>
          </a:p>
        </p:txBody>
      </p:sp>
      <p:sp>
        <p:nvSpPr>
          <p:cNvPr id="3" name="Content Placeholder 2"/>
          <p:cNvSpPr>
            <a:spLocks noGrp="1"/>
          </p:cNvSpPr>
          <p:nvPr>
            <p:ph idx="1"/>
          </p:nvPr>
        </p:nvSpPr>
        <p:spPr>
          <a:xfrm>
            <a:off x="609598" y="1371600"/>
            <a:ext cx="7924801" cy="4669763"/>
          </a:xfrm>
        </p:spPr>
        <p:txBody>
          <a:bodyPr/>
          <a:lstStyle/>
          <a:p>
            <a:pPr marL="0" indent="0">
              <a:buNone/>
            </a:pPr>
            <a:r>
              <a:rPr lang="en-US" sz="2800" b="1" dirty="0">
                <a:latin typeface="Arial" panose="020B0604020202020204" pitchFamily="34" charset="0"/>
                <a:cs typeface="Arial" panose="020B0604020202020204" pitchFamily="34" charset="0"/>
              </a:rPr>
              <a:t>Cross-sectional </a:t>
            </a:r>
            <a:r>
              <a:rPr lang="en-US" sz="2800" b="1" dirty="0" smtClean="0">
                <a:latin typeface="Arial" panose="020B0604020202020204" pitchFamily="34" charset="0"/>
                <a:cs typeface="Arial" panose="020B0604020202020204" pitchFamily="34" charset="0"/>
              </a:rPr>
              <a:t>comparative study</a:t>
            </a:r>
            <a:endParaRPr lang="en-US" sz="2800" b="1" dirty="0">
              <a:latin typeface="Arial" panose="020B0604020202020204" pitchFamily="34" charset="0"/>
              <a:cs typeface="Arial" panose="020B0604020202020204" pitchFamily="34" charset="0"/>
            </a:endParaRPr>
          </a:p>
          <a:p>
            <a:r>
              <a:rPr lang="en-GB" altLang="sw-KE" sz="2800" dirty="0" smtClean="0">
                <a:latin typeface="Arial" panose="020B0604020202020204" pitchFamily="34" charset="0"/>
                <a:cs typeface="Arial" panose="020B0604020202020204" pitchFamily="34" charset="0"/>
              </a:rPr>
              <a:t>Aim </a:t>
            </a:r>
            <a:r>
              <a:rPr lang="en-GB" altLang="sw-KE" sz="2800" dirty="0">
                <a:latin typeface="Arial" panose="020B0604020202020204" pitchFamily="34" charset="0"/>
                <a:cs typeface="Arial" panose="020B0604020202020204" pitchFamily="34" charset="0"/>
              </a:rPr>
              <a:t>at describing phenomenon and </a:t>
            </a:r>
            <a:r>
              <a:rPr lang="en-GB" altLang="sw-KE" sz="2800" i="1" dirty="0">
                <a:latin typeface="Arial" panose="020B0604020202020204" pitchFamily="34" charset="0"/>
                <a:cs typeface="Arial" panose="020B0604020202020204" pitchFamily="34" charset="0"/>
              </a:rPr>
              <a:t>compare groups</a:t>
            </a:r>
            <a:r>
              <a:rPr lang="en-GB" altLang="sw-KE" sz="2800" dirty="0">
                <a:latin typeface="Arial" panose="020B0604020202020204" pitchFamily="34" charset="0"/>
                <a:cs typeface="Arial" panose="020B0604020202020204" pitchFamily="34" charset="0"/>
              </a:rPr>
              <a:t> or </a:t>
            </a:r>
            <a:r>
              <a:rPr lang="en-GB" altLang="sw-KE" sz="2800" i="1" dirty="0">
                <a:latin typeface="Arial" panose="020B0604020202020204" pitchFamily="34" charset="0"/>
                <a:cs typeface="Arial" panose="020B0604020202020204" pitchFamily="34" charset="0"/>
              </a:rPr>
              <a:t>determine factors influencing</a:t>
            </a:r>
            <a:r>
              <a:rPr lang="en-GB" altLang="sw-KE" sz="2800" dirty="0">
                <a:latin typeface="Arial" panose="020B0604020202020204" pitchFamily="34" charset="0"/>
                <a:cs typeface="Arial" panose="020B0604020202020204" pitchFamily="34" charset="0"/>
              </a:rPr>
              <a:t> the phenomenon</a:t>
            </a:r>
          </a:p>
          <a:p>
            <a:r>
              <a:rPr lang="en-GB" altLang="sw-KE" sz="2800" dirty="0">
                <a:latin typeface="Arial" panose="020B0604020202020204" pitchFamily="34" charset="0"/>
                <a:cs typeface="Arial" panose="020B0604020202020204" pitchFamily="34" charset="0"/>
              </a:rPr>
              <a:t>Done at one point in time</a:t>
            </a:r>
          </a:p>
          <a:p>
            <a:r>
              <a:rPr lang="en-GB" altLang="sw-KE" sz="2800" dirty="0">
                <a:latin typeface="Arial" panose="020B0604020202020204" pitchFamily="34" charset="0"/>
                <a:cs typeface="Arial" panose="020B0604020202020204" pitchFamily="34" charset="0"/>
              </a:rPr>
              <a:t>Measurement of </a:t>
            </a:r>
            <a:r>
              <a:rPr lang="en-GB" altLang="sw-KE" sz="2800" b="1" i="1" dirty="0">
                <a:latin typeface="Arial" panose="020B0604020202020204" pitchFamily="34" charset="0"/>
                <a:cs typeface="Arial" panose="020B0604020202020204" pitchFamily="34" charset="0"/>
              </a:rPr>
              <a:t>exposure</a:t>
            </a:r>
            <a:r>
              <a:rPr lang="en-GB" altLang="sw-KE" sz="2800" b="1" dirty="0">
                <a:latin typeface="Arial" panose="020B0604020202020204" pitchFamily="34" charset="0"/>
                <a:cs typeface="Arial" panose="020B0604020202020204" pitchFamily="34" charset="0"/>
              </a:rPr>
              <a:t> </a:t>
            </a:r>
            <a:r>
              <a:rPr lang="en-GB" altLang="sw-KE" sz="2800" dirty="0">
                <a:latin typeface="Arial" panose="020B0604020202020204" pitchFamily="34" charset="0"/>
                <a:cs typeface="Arial" panose="020B0604020202020204" pitchFamily="34" charset="0"/>
              </a:rPr>
              <a:t>and </a:t>
            </a:r>
            <a:r>
              <a:rPr lang="en-GB" altLang="sw-KE" sz="2800" b="1" i="1" dirty="0">
                <a:latin typeface="Arial" panose="020B0604020202020204" pitchFamily="34" charset="0"/>
                <a:cs typeface="Arial" panose="020B0604020202020204" pitchFamily="34" charset="0"/>
              </a:rPr>
              <a:t>effect</a:t>
            </a:r>
            <a:r>
              <a:rPr lang="en-GB" altLang="sw-KE" sz="2800" i="1" dirty="0">
                <a:latin typeface="Arial" panose="020B0604020202020204" pitchFamily="34" charset="0"/>
                <a:cs typeface="Arial" panose="020B0604020202020204" pitchFamily="34" charset="0"/>
              </a:rPr>
              <a:t> </a:t>
            </a:r>
            <a:r>
              <a:rPr lang="en-GB" altLang="sw-KE" sz="2800" dirty="0">
                <a:latin typeface="Arial" panose="020B0604020202020204" pitchFamily="34" charset="0"/>
                <a:cs typeface="Arial" panose="020B0604020202020204" pitchFamily="34" charset="0"/>
              </a:rPr>
              <a:t>are done at the same time</a:t>
            </a:r>
          </a:p>
          <a:p>
            <a:endParaRPr lang="en-US" dirty="0"/>
          </a:p>
        </p:txBody>
      </p:sp>
    </p:spTree>
    <p:extLst>
      <p:ext uri="{BB962C8B-B14F-4D97-AF65-F5344CB8AC3E}">
        <p14:creationId xmlns:p14="http://schemas.microsoft.com/office/powerpoint/2010/main" val="27385403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Content Placeholder 2"/>
          <p:cNvSpPr>
            <a:spLocks noGrp="1"/>
          </p:cNvSpPr>
          <p:nvPr>
            <p:ph sz="half" idx="1"/>
          </p:nvPr>
        </p:nvSpPr>
        <p:spPr>
          <a:xfrm>
            <a:off x="457200" y="1964662"/>
            <a:ext cx="4038600" cy="4042437"/>
          </a:xfrm>
        </p:spPr>
        <p:txBody>
          <a:bodyPr>
            <a:normAutofit fontScale="92500" lnSpcReduction="20000"/>
          </a:bodyPr>
          <a:lstStyle/>
          <a:p>
            <a:pPr marL="365760" indent="-256032" eaLnBrk="1" fontAlgn="auto" hangingPunct="1">
              <a:spcAft>
                <a:spcPts val="0"/>
              </a:spcAft>
              <a:buFont typeface="Wingdings" pitchFamily="2" charset="2"/>
              <a:buNone/>
              <a:defRPr/>
            </a:pPr>
            <a:r>
              <a:rPr lang="en-GB" sz="2800" b="1" dirty="0" smtClean="0">
                <a:latin typeface="Arial" panose="020B0604020202020204" pitchFamily="34" charset="0"/>
                <a:cs typeface="Arial" panose="020B0604020202020204" pitchFamily="34" charset="0"/>
              </a:rPr>
              <a:t>Advantages</a:t>
            </a:r>
          </a:p>
          <a:p>
            <a:pPr marL="365760" indent="-256032" eaLnBrk="1" fontAlgn="auto" hangingPunct="1">
              <a:spcAft>
                <a:spcPts val="0"/>
              </a:spcAft>
              <a:buFont typeface="Wingdings 3"/>
              <a:buChar char=""/>
              <a:defRPr/>
            </a:pPr>
            <a:r>
              <a:rPr lang="en-GB" sz="2800" dirty="0" smtClean="0">
                <a:latin typeface="Arial" panose="020B0604020202020204" pitchFamily="34" charset="0"/>
                <a:cs typeface="Arial" panose="020B0604020202020204" pitchFamily="34" charset="0"/>
              </a:rPr>
              <a:t>Quick and cheap</a:t>
            </a:r>
          </a:p>
          <a:p>
            <a:pPr marL="365760" indent="-256032" eaLnBrk="1" fontAlgn="auto" hangingPunct="1">
              <a:spcAft>
                <a:spcPts val="0"/>
              </a:spcAft>
              <a:buFont typeface="Wingdings 3"/>
              <a:buChar char=""/>
              <a:defRPr/>
            </a:pPr>
            <a:r>
              <a:rPr lang="en-GB" sz="2800" dirty="0" smtClean="0">
                <a:latin typeface="Arial" panose="020B0604020202020204" pitchFamily="34" charset="0"/>
                <a:cs typeface="Arial" panose="020B0604020202020204" pitchFamily="34" charset="0"/>
              </a:rPr>
              <a:t>Can elucidate various exposures, as first step in investigating cause</a:t>
            </a:r>
          </a:p>
          <a:p>
            <a:pPr marL="365760" indent="-256032" eaLnBrk="1" fontAlgn="auto" hangingPunct="1">
              <a:spcAft>
                <a:spcPts val="0"/>
              </a:spcAft>
              <a:buFont typeface="Wingdings 3"/>
              <a:buChar char=""/>
              <a:defRPr/>
            </a:pPr>
            <a:r>
              <a:rPr lang="en-GB" sz="2800" dirty="0" smtClean="0">
                <a:latin typeface="Arial" panose="020B0604020202020204" pitchFamily="34" charset="0"/>
                <a:cs typeface="Arial" panose="020B0604020202020204" pitchFamily="34" charset="0"/>
              </a:rPr>
              <a:t>Repeated measures can depict trend</a:t>
            </a:r>
          </a:p>
          <a:p>
            <a:pPr marL="365760" indent="-256032" eaLnBrk="1" fontAlgn="auto" hangingPunct="1">
              <a:spcAft>
                <a:spcPts val="0"/>
              </a:spcAft>
              <a:buFont typeface="Wingdings 3"/>
              <a:buChar char=""/>
              <a:defRPr/>
            </a:pPr>
            <a:r>
              <a:rPr lang="en-GB" sz="2800" dirty="0" smtClean="0">
                <a:latin typeface="Arial" panose="020B0604020202020204" pitchFamily="34" charset="0"/>
                <a:cs typeface="Arial" panose="020B0604020202020204" pitchFamily="34" charset="0"/>
              </a:rPr>
              <a:t>Data useful in assessing health care needs</a:t>
            </a:r>
            <a:endParaRPr lang="en-US" sz="2800" dirty="0" smtClean="0">
              <a:latin typeface="Arial" panose="020B0604020202020204" pitchFamily="34" charset="0"/>
              <a:cs typeface="Arial" panose="020B0604020202020204" pitchFamily="34" charset="0"/>
            </a:endParaRPr>
          </a:p>
          <a:p>
            <a:pPr marL="365760" indent="-256032" eaLnBrk="1" fontAlgn="auto" hangingPunct="1">
              <a:spcAft>
                <a:spcPts val="0"/>
              </a:spcAft>
              <a:buFont typeface="Wingdings 3"/>
              <a:buChar char=""/>
              <a:defRPr/>
            </a:pPr>
            <a:endParaRPr lang="en-GB" dirty="0" smtClean="0"/>
          </a:p>
        </p:txBody>
      </p:sp>
      <p:sp>
        <p:nvSpPr>
          <p:cNvPr id="29700" name="Content Placeholder 3"/>
          <p:cNvSpPr>
            <a:spLocks noGrp="1"/>
          </p:cNvSpPr>
          <p:nvPr>
            <p:ph sz="half" idx="2"/>
          </p:nvPr>
        </p:nvSpPr>
        <p:spPr>
          <a:xfrm>
            <a:off x="4648200" y="1964662"/>
            <a:ext cx="4038600" cy="4042438"/>
          </a:xfrm>
        </p:spPr>
        <p:txBody>
          <a:bodyPr>
            <a:normAutofit fontScale="92500" lnSpcReduction="20000"/>
          </a:bodyPr>
          <a:lstStyle/>
          <a:p>
            <a:pPr marL="365760" indent="-256032" eaLnBrk="1" fontAlgn="auto" hangingPunct="1">
              <a:spcAft>
                <a:spcPts val="0"/>
              </a:spcAft>
              <a:buFont typeface="Wingdings" pitchFamily="2" charset="2"/>
              <a:buNone/>
              <a:defRPr/>
            </a:pPr>
            <a:r>
              <a:rPr lang="en-GB" sz="3000" b="1" dirty="0" smtClean="0">
                <a:latin typeface="Arial" panose="020B0604020202020204" pitchFamily="34" charset="0"/>
                <a:cs typeface="Arial" panose="020B0604020202020204" pitchFamily="34" charset="0"/>
              </a:rPr>
              <a:t>Disadvantages</a:t>
            </a:r>
          </a:p>
          <a:p>
            <a:pPr marL="365760" indent="-256032" eaLnBrk="1" fontAlgn="auto" hangingPunct="1">
              <a:spcAft>
                <a:spcPts val="0"/>
              </a:spcAft>
              <a:buFont typeface="Wingdings 3"/>
              <a:buChar char=""/>
              <a:defRPr/>
            </a:pPr>
            <a:r>
              <a:rPr lang="en-GB" sz="3000" dirty="0" smtClean="0">
                <a:latin typeface="Arial" panose="020B0604020202020204" pitchFamily="34" charset="0"/>
                <a:cs typeface="Arial" panose="020B0604020202020204" pitchFamily="34" charset="0"/>
              </a:rPr>
              <a:t>Not possible to determine if the exposure preceded the outcome (temporal relationship)</a:t>
            </a:r>
          </a:p>
          <a:p>
            <a:pPr marL="365760" indent="-256032" eaLnBrk="1" fontAlgn="auto" hangingPunct="1">
              <a:spcAft>
                <a:spcPts val="0"/>
              </a:spcAft>
              <a:buFont typeface="Wingdings 3"/>
              <a:buChar char=""/>
              <a:defRPr/>
            </a:pPr>
            <a:endParaRPr lang="en-GB" dirty="0" smtClean="0"/>
          </a:p>
        </p:txBody>
      </p:sp>
      <p:sp>
        <p:nvSpPr>
          <p:cNvPr id="2" name="Title 1"/>
          <p:cNvSpPr>
            <a:spLocks noGrp="1"/>
          </p:cNvSpPr>
          <p:nvPr>
            <p:ph type="title"/>
          </p:nvPr>
        </p:nvSpPr>
        <p:spPr>
          <a:xfrm>
            <a:off x="609600" y="609600"/>
            <a:ext cx="7924800" cy="1320800"/>
          </a:xfrm>
        </p:spPr>
        <p:txBody>
          <a:bodyPr>
            <a:normAutofit/>
          </a:bodyPr>
          <a:lstStyle/>
          <a:p>
            <a:pPr eaLnBrk="1" fontAlgn="auto" hangingPunct="1">
              <a:spcAft>
                <a:spcPts val="0"/>
              </a:spcAft>
              <a:defRPr/>
            </a:pPr>
            <a:r>
              <a:rPr lang="en-GB" b="1" dirty="0" smtClean="0">
                <a:solidFill>
                  <a:schemeClr val="accent1">
                    <a:satMod val="150000"/>
                  </a:schemeClr>
                </a:solidFill>
              </a:rPr>
              <a:t>Advantages and Disadvantages of Cross-sectional studies</a:t>
            </a:r>
            <a:endParaRPr lang="en-GB" b="1" dirty="0">
              <a:solidFill>
                <a:schemeClr val="accent1">
                  <a:satMod val="150000"/>
                </a:schemeClr>
              </a:solidFill>
            </a:endParaRPr>
          </a:p>
        </p:txBody>
      </p:sp>
    </p:spTree>
    <p:extLst>
      <p:ext uri="{BB962C8B-B14F-4D97-AF65-F5344CB8AC3E}">
        <p14:creationId xmlns:p14="http://schemas.microsoft.com/office/powerpoint/2010/main" val="42246569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GB" b="1" dirty="0" smtClean="0">
                <a:solidFill>
                  <a:schemeClr val="accent1">
                    <a:satMod val="150000"/>
                  </a:schemeClr>
                </a:solidFill>
              </a:rPr>
              <a:t>Cohort study (“Prospective, “Follow up” study)</a:t>
            </a:r>
            <a:endParaRPr lang="en-GB" b="1" dirty="0">
              <a:solidFill>
                <a:schemeClr val="accent1">
                  <a:satMod val="150000"/>
                </a:schemeClr>
              </a:solidFill>
            </a:endParaRPr>
          </a:p>
        </p:txBody>
      </p:sp>
      <p:sp>
        <p:nvSpPr>
          <p:cNvPr id="33794" name="Content Placeholder 2"/>
          <p:cNvSpPr>
            <a:spLocks noGrp="1"/>
          </p:cNvSpPr>
          <p:nvPr>
            <p:ph idx="1"/>
          </p:nvPr>
        </p:nvSpPr>
        <p:spPr>
          <a:xfrm>
            <a:off x="609598" y="1930400"/>
            <a:ext cx="7924801" cy="4394200"/>
          </a:xfrm>
        </p:spPr>
        <p:txBody>
          <a:bodyPr>
            <a:normAutofit fontScale="92500" lnSpcReduction="10000"/>
          </a:bodyPr>
          <a:lstStyle/>
          <a:p>
            <a:pPr eaLnBrk="1" hangingPunct="1"/>
            <a:r>
              <a:rPr lang="en-GB" altLang="sw-KE" sz="2800" dirty="0" smtClean="0"/>
              <a:t>Aim at determining risk factors for diseases/outcome</a:t>
            </a:r>
          </a:p>
          <a:p>
            <a:pPr eaLnBrk="1" hangingPunct="1"/>
            <a:r>
              <a:rPr lang="en-GB" altLang="sw-KE" sz="2800" dirty="0" smtClean="0"/>
              <a:t>At the start identify two groups</a:t>
            </a:r>
          </a:p>
          <a:p>
            <a:pPr lvl="1" eaLnBrk="1" hangingPunct="1"/>
            <a:r>
              <a:rPr lang="en-GB" altLang="sw-KE" dirty="0" smtClean="0"/>
              <a:t>With exposure to a risk factor (exposed)</a:t>
            </a:r>
          </a:p>
          <a:p>
            <a:pPr lvl="1" eaLnBrk="1" hangingPunct="1"/>
            <a:r>
              <a:rPr lang="en-GB" altLang="sw-KE" dirty="0" smtClean="0"/>
              <a:t>Without exposure (no-n exposed)</a:t>
            </a:r>
          </a:p>
          <a:p>
            <a:pPr eaLnBrk="1" hangingPunct="1"/>
            <a:r>
              <a:rPr lang="en-GB" altLang="sw-KE" sz="2800" dirty="0" smtClean="0"/>
              <a:t>Both groups have not developed the disease/outcome at the start</a:t>
            </a:r>
          </a:p>
          <a:p>
            <a:pPr eaLnBrk="1" hangingPunct="1"/>
            <a:r>
              <a:rPr lang="en-GB" altLang="sw-KE" sz="2800" dirty="0" smtClean="0"/>
              <a:t>Follow over time</a:t>
            </a:r>
          </a:p>
          <a:p>
            <a:pPr eaLnBrk="1" hangingPunct="1"/>
            <a:r>
              <a:rPr lang="en-GB" altLang="sw-KE" sz="2800" dirty="0" smtClean="0"/>
              <a:t>At the end, analyse disease/outcome occurrence in both groups and compare</a:t>
            </a:r>
            <a:endParaRPr lang="en-US" altLang="sw-KE" sz="2800" dirty="0" smtClean="0"/>
          </a:p>
        </p:txBody>
      </p:sp>
    </p:spTree>
    <p:extLst>
      <p:ext uri="{BB962C8B-B14F-4D97-AF65-F5344CB8AC3E}">
        <p14:creationId xmlns:p14="http://schemas.microsoft.com/office/powerpoint/2010/main" val="36365424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Content Placeholder 2"/>
          <p:cNvSpPr>
            <a:spLocks noGrp="1"/>
          </p:cNvSpPr>
          <p:nvPr>
            <p:ph sz="half" idx="1"/>
          </p:nvPr>
        </p:nvSpPr>
        <p:spPr>
          <a:xfrm>
            <a:off x="381000" y="1600200"/>
            <a:ext cx="5105400" cy="4900613"/>
          </a:xfrm>
        </p:spPr>
        <p:txBody>
          <a:bodyPr>
            <a:noAutofit/>
          </a:bodyPr>
          <a:lstStyle/>
          <a:p>
            <a:pPr marL="109728" indent="0" eaLnBrk="1" fontAlgn="auto" hangingPunct="1">
              <a:lnSpc>
                <a:spcPct val="80000"/>
              </a:lnSpc>
              <a:spcAft>
                <a:spcPts val="0"/>
              </a:spcAft>
              <a:buNone/>
              <a:defRPr/>
            </a:pPr>
            <a:r>
              <a:rPr lang="en-GB" sz="2800" b="1" dirty="0" smtClean="0">
                <a:latin typeface="Arial" panose="020B0604020202020204" pitchFamily="34" charset="0"/>
                <a:cs typeface="Arial" panose="020B0604020202020204" pitchFamily="34" charset="0"/>
              </a:rPr>
              <a:t>Advantages</a:t>
            </a:r>
          </a:p>
          <a:p>
            <a:pPr marL="393192" indent="-457200">
              <a:lnSpc>
                <a:spcPct val="80000"/>
              </a:lnSpc>
              <a:spcBef>
                <a:spcPts val="324"/>
              </a:spcBef>
              <a:buFont typeface="Wingdings" panose="05000000000000000000" pitchFamily="2" charset="2"/>
              <a:buChar char="Ø"/>
              <a:defRPr/>
            </a:pPr>
            <a:r>
              <a:rPr lang="en-GB" sz="2800" dirty="0" smtClean="0">
                <a:latin typeface="Arial" panose="020B0604020202020204" pitchFamily="34" charset="0"/>
                <a:cs typeface="Arial" panose="020B0604020202020204" pitchFamily="34" charset="0"/>
              </a:rPr>
              <a:t>Allows direct measurement of incidence of disease</a:t>
            </a:r>
          </a:p>
          <a:p>
            <a:pPr marL="393192" indent="-457200">
              <a:lnSpc>
                <a:spcPct val="80000"/>
              </a:lnSpc>
              <a:spcBef>
                <a:spcPts val="324"/>
              </a:spcBef>
              <a:buFont typeface="Wingdings" panose="05000000000000000000" pitchFamily="2" charset="2"/>
              <a:buChar char="Ø"/>
              <a:defRPr/>
            </a:pPr>
            <a:r>
              <a:rPr lang="en-GB" sz="2800" dirty="0" smtClean="0">
                <a:latin typeface="Arial" panose="020B0604020202020204" pitchFamily="34" charset="0"/>
                <a:cs typeface="Arial" panose="020B0604020202020204" pitchFamily="34" charset="0"/>
              </a:rPr>
              <a:t>Multiple effects of single exposure can be examined</a:t>
            </a:r>
          </a:p>
          <a:p>
            <a:pPr marL="393192" indent="-457200">
              <a:lnSpc>
                <a:spcPct val="80000"/>
              </a:lnSpc>
              <a:spcBef>
                <a:spcPts val="324"/>
              </a:spcBef>
              <a:buFont typeface="Wingdings" panose="05000000000000000000" pitchFamily="2" charset="2"/>
              <a:buChar char="Ø"/>
              <a:defRPr/>
            </a:pPr>
            <a:r>
              <a:rPr lang="en-GB" sz="2800" dirty="0" smtClean="0">
                <a:latin typeface="Arial" panose="020B0604020202020204" pitchFamily="34" charset="0"/>
                <a:cs typeface="Arial" panose="020B0604020202020204" pitchFamily="34" charset="0"/>
              </a:rPr>
              <a:t>Can elucidate temporal relationship between exposure and disease</a:t>
            </a:r>
          </a:p>
          <a:p>
            <a:pPr marL="393192" indent="-457200">
              <a:lnSpc>
                <a:spcPct val="80000"/>
              </a:lnSpc>
              <a:spcBef>
                <a:spcPts val="324"/>
              </a:spcBef>
              <a:buFont typeface="Wingdings" panose="05000000000000000000" pitchFamily="2" charset="2"/>
              <a:buChar char="Ø"/>
              <a:defRPr/>
            </a:pPr>
            <a:r>
              <a:rPr lang="en-GB" sz="2800" dirty="0" smtClean="0">
                <a:latin typeface="Arial" panose="020B0604020202020204" pitchFamily="34" charset="0"/>
                <a:cs typeface="Arial" panose="020B0604020202020204" pitchFamily="34" charset="0"/>
              </a:rPr>
              <a:t>Is of value when </a:t>
            </a:r>
            <a:r>
              <a:rPr lang="en-GB" sz="2800" b="1" dirty="0" smtClean="0">
                <a:latin typeface="Arial" panose="020B0604020202020204" pitchFamily="34" charset="0"/>
                <a:cs typeface="Arial" panose="020B0604020202020204" pitchFamily="34" charset="0"/>
              </a:rPr>
              <a:t>exposure is rare</a:t>
            </a:r>
          </a:p>
          <a:p>
            <a:pPr marL="393192" indent="-457200">
              <a:lnSpc>
                <a:spcPct val="80000"/>
              </a:lnSpc>
              <a:spcBef>
                <a:spcPts val="324"/>
              </a:spcBef>
              <a:buFont typeface="Wingdings" panose="05000000000000000000" pitchFamily="2" charset="2"/>
              <a:buChar char="Ø"/>
              <a:defRPr/>
            </a:pPr>
            <a:r>
              <a:rPr lang="en-GB" sz="2800" dirty="0" smtClean="0">
                <a:latin typeface="Arial" panose="020B0604020202020204" pitchFamily="34" charset="0"/>
                <a:cs typeface="Arial" panose="020B0604020202020204" pitchFamily="34" charset="0"/>
              </a:rPr>
              <a:t>Minimize bias in ascertainment of exposure</a:t>
            </a:r>
          </a:p>
        </p:txBody>
      </p:sp>
      <p:sp>
        <p:nvSpPr>
          <p:cNvPr id="31748" name="Content Placeholder 3"/>
          <p:cNvSpPr>
            <a:spLocks noGrp="1"/>
          </p:cNvSpPr>
          <p:nvPr>
            <p:ph sz="half" idx="2"/>
          </p:nvPr>
        </p:nvSpPr>
        <p:spPr>
          <a:xfrm>
            <a:off x="5334000" y="1600200"/>
            <a:ext cx="3581400" cy="4406900"/>
          </a:xfrm>
        </p:spPr>
        <p:txBody>
          <a:bodyPr>
            <a:normAutofit/>
          </a:bodyPr>
          <a:lstStyle/>
          <a:p>
            <a:pPr marL="109728" indent="0" eaLnBrk="1" fontAlgn="auto" hangingPunct="1">
              <a:lnSpc>
                <a:spcPct val="80000"/>
              </a:lnSpc>
              <a:spcAft>
                <a:spcPts val="0"/>
              </a:spcAft>
              <a:buNone/>
              <a:defRPr/>
            </a:pPr>
            <a:r>
              <a:rPr lang="en-GB" sz="2800" b="1" dirty="0" smtClean="0">
                <a:latin typeface="Arial" panose="020B0604020202020204" pitchFamily="34" charset="0"/>
                <a:cs typeface="Arial" panose="020B0604020202020204" pitchFamily="34" charset="0"/>
              </a:rPr>
              <a:t>Disadvantages</a:t>
            </a:r>
          </a:p>
          <a:p>
            <a:pPr marL="793242" lvl="1" indent="-457200" eaLnBrk="1" fontAlgn="auto" hangingPunct="1">
              <a:lnSpc>
                <a:spcPct val="80000"/>
              </a:lnSpc>
              <a:spcBef>
                <a:spcPts val="324"/>
              </a:spcBef>
              <a:spcAft>
                <a:spcPts val="0"/>
              </a:spcAft>
              <a:buFont typeface="Wingdings" panose="05000000000000000000" pitchFamily="2" charset="2"/>
              <a:buChar char="Ø"/>
              <a:defRPr/>
            </a:pPr>
            <a:r>
              <a:rPr lang="en-GB" sz="2800" dirty="0" smtClean="0">
                <a:latin typeface="Arial" panose="020B0604020202020204" pitchFamily="34" charset="0"/>
                <a:cs typeface="Arial" panose="020B0604020202020204" pitchFamily="34" charset="0"/>
              </a:rPr>
              <a:t>Time consuming, expensive</a:t>
            </a:r>
          </a:p>
          <a:p>
            <a:pPr marL="793242" lvl="1" indent="-457200" eaLnBrk="1" fontAlgn="auto" hangingPunct="1">
              <a:lnSpc>
                <a:spcPct val="80000"/>
              </a:lnSpc>
              <a:spcBef>
                <a:spcPts val="324"/>
              </a:spcBef>
              <a:spcAft>
                <a:spcPts val="0"/>
              </a:spcAft>
              <a:buFont typeface="Wingdings" panose="05000000000000000000" pitchFamily="2" charset="2"/>
              <a:buChar char="Ø"/>
              <a:defRPr/>
            </a:pPr>
            <a:r>
              <a:rPr lang="en-GB" sz="2800" dirty="0" smtClean="0">
                <a:latin typeface="Arial" panose="020B0604020202020204" pitchFamily="34" charset="0"/>
                <a:cs typeface="Arial" panose="020B0604020202020204" pitchFamily="34" charset="0"/>
              </a:rPr>
              <a:t>Inefficient in evaluating</a:t>
            </a:r>
            <a:r>
              <a:rPr lang="en-GB" sz="2800" b="1" dirty="0" smtClean="0">
                <a:latin typeface="Arial" panose="020B0604020202020204" pitchFamily="34" charset="0"/>
                <a:cs typeface="Arial" panose="020B0604020202020204" pitchFamily="34" charset="0"/>
              </a:rPr>
              <a:t> rare diseases</a:t>
            </a:r>
          </a:p>
          <a:p>
            <a:pPr marL="793242" lvl="1" indent="-457200" eaLnBrk="1" fontAlgn="auto" hangingPunct="1">
              <a:lnSpc>
                <a:spcPct val="80000"/>
              </a:lnSpc>
              <a:spcBef>
                <a:spcPts val="324"/>
              </a:spcBef>
              <a:spcAft>
                <a:spcPts val="0"/>
              </a:spcAft>
              <a:buFont typeface="Wingdings" panose="05000000000000000000" pitchFamily="2" charset="2"/>
              <a:buChar char="Ø"/>
              <a:defRPr/>
            </a:pPr>
            <a:r>
              <a:rPr lang="en-GB" sz="2800" dirty="0" smtClean="0">
                <a:latin typeface="Arial" panose="020B0604020202020204" pitchFamily="34" charset="0"/>
                <a:cs typeface="Arial" panose="020B0604020202020204" pitchFamily="34" charset="0"/>
              </a:rPr>
              <a:t>Loss of follow up affect validity of results</a:t>
            </a:r>
            <a:endParaRPr lang="en-US" sz="2800" dirty="0" smtClean="0">
              <a:latin typeface="Arial" panose="020B0604020202020204" pitchFamily="34" charset="0"/>
              <a:cs typeface="Arial" panose="020B0604020202020204" pitchFamily="34" charset="0"/>
            </a:endParaRPr>
          </a:p>
          <a:p>
            <a:pPr marL="365760" indent="-256032" eaLnBrk="1" fontAlgn="auto" hangingPunct="1">
              <a:spcAft>
                <a:spcPts val="0"/>
              </a:spcAft>
              <a:buFont typeface="Wingdings 2" pitchFamily="18" charset="2"/>
              <a:buNone/>
              <a:defRPr/>
            </a:pPr>
            <a:endParaRPr lang="en-GB" dirty="0" smtClean="0"/>
          </a:p>
        </p:txBody>
      </p:sp>
      <p:sp>
        <p:nvSpPr>
          <p:cNvPr id="2" name="Title 1"/>
          <p:cNvSpPr>
            <a:spLocks noGrp="1"/>
          </p:cNvSpPr>
          <p:nvPr>
            <p:ph type="title"/>
          </p:nvPr>
        </p:nvSpPr>
        <p:spPr>
          <a:xfrm>
            <a:off x="609600" y="457200"/>
            <a:ext cx="8229600" cy="990600"/>
          </a:xfrm>
        </p:spPr>
        <p:txBody>
          <a:bodyPr>
            <a:normAutofit fontScale="90000"/>
          </a:bodyPr>
          <a:lstStyle/>
          <a:p>
            <a:pPr eaLnBrk="1" fontAlgn="auto" hangingPunct="1">
              <a:spcAft>
                <a:spcPts val="0"/>
              </a:spcAft>
              <a:defRPr/>
            </a:pPr>
            <a:r>
              <a:rPr lang="en-GB" b="1" dirty="0" smtClean="0">
                <a:solidFill>
                  <a:schemeClr val="accent1">
                    <a:satMod val="150000"/>
                  </a:schemeClr>
                </a:solidFill>
              </a:rPr>
              <a:t>Advantages &amp; Disadvantages of Cohort studies</a:t>
            </a:r>
            <a:endParaRPr lang="en-GB" b="1" dirty="0">
              <a:solidFill>
                <a:schemeClr val="accent1">
                  <a:satMod val="150000"/>
                </a:schemeClr>
              </a:solidFill>
            </a:endParaRPr>
          </a:p>
        </p:txBody>
      </p:sp>
    </p:spTree>
    <p:extLst>
      <p:ext uri="{BB962C8B-B14F-4D97-AF65-F5344CB8AC3E}">
        <p14:creationId xmlns:p14="http://schemas.microsoft.com/office/powerpoint/2010/main" val="12121589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7924801" cy="990600"/>
          </a:xfrm>
        </p:spPr>
        <p:txBody>
          <a:bodyPr/>
          <a:lstStyle/>
          <a:p>
            <a:r>
              <a:rPr lang="en-US" b="1" dirty="0" smtClean="0">
                <a:latin typeface="Arial" panose="020B0604020202020204" pitchFamily="34" charset="0"/>
                <a:cs typeface="Arial" panose="020B0604020202020204" pitchFamily="34" charset="0"/>
              </a:rPr>
              <a:t>EPIDEMIOLOGICAL METHODS</a:t>
            </a:r>
            <a:endParaRPr lang="en-US"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09599" y="1600200"/>
            <a:ext cx="7795515" cy="4441163"/>
          </a:xfrm>
        </p:spPr>
        <p:txBody>
          <a:bodyPr>
            <a:normAutofit/>
          </a:bodyPr>
          <a:lstStyle/>
          <a:p>
            <a:pPr marL="0" indent="0">
              <a:buNone/>
            </a:pPr>
            <a:r>
              <a:rPr lang="en-US" sz="2800" dirty="0" smtClean="0">
                <a:latin typeface="Arial" panose="020B0604020202020204" pitchFamily="34" charset="0"/>
                <a:cs typeface="Arial" panose="020B0604020202020204" pitchFamily="34" charset="0"/>
              </a:rPr>
              <a:t>Epidemiological studies are designed to determine </a:t>
            </a:r>
            <a:r>
              <a:rPr lang="en-US" sz="2800" b="1" dirty="0" smtClean="0">
                <a:latin typeface="Arial" panose="020B0604020202020204" pitchFamily="34" charset="0"/>
                <a:cs typeface="Arial" panose="020B0604020202020204" pitchFamily="34" charset="0"/>
              </a:rPr>
              <a:t>the extent </a:t>
            </a:r>
            <a:r>
              <a:rPr lang="en-US" sz="2800" dirty="0" smtClean="0">
                <a:latin typeface="Arial" panose="020B0604020202020204" pitchFamily="34" charset="0"/>
                <a:cs typeface="Arial" panose="020B0604020202020204" pitchFamily="34" charset="0"/>
              </a:rPr>
              <a:t>and </a:t>
            </a:r>
            <a:r>
              <a:rPr lang="en-US" sz="2800" b="1" dirty="0" smtClean="0">
                <a:latin typeface="Arial" panose="020B0604020202020204" pitchFamily="34" charset="0"/>
                <a:cs typeface="Arial" panose="020B0604020202020204" pitchFamily="34" charset="0"/>
              </a:rPr>
              <a:t>distribution</a:t>
            </a:r>
            <a:r>
              <a:rPr lang="en-US" sz="2800" dirty="0" smtClean="0">
                <a:latin typeface="Arial" panose="020B0604020202020204" pitchFamily="34" charset="0"/>
                <a:cs typeface="Arial" panose="020B0604020202020204" pitchFamily="34" charset="0"/>
              </a:rPr>
              <a:t> of diseases and </a:t>
            </a:r>
            <a:r>
              <a:rPr lang="en-US" sz="2800" b="1" dirty="0" smtClean="0">
                <a:latin typeface="Arial" panose="020B0604020202020204" pitchFamily="34" charset="0"/>
                <a:cs typeface="Arial" panose="020B0604020202020204" pitchFamily="34" charset="0"/>
              </a:rPr>
              <a:t>their determinants </a:t>
            </a:r>
            <a:r>
              <a:rPr lang="en-US" sz="2800" dirty="0" smtClean="0">
                <a:latin typeface="Arial" panose="020B0604020202020204" pitchFamily="34" charset="0"/>
                <a:cs typeface="Arial" panose="020B0604020202020204" pitchFamily="34" charset="0"/>
              </a:rPr>
              <a:t>(causes) in human populations with the aim of identifying effective management of preventive measures.</a:t>
            </a:r>
          </a:p>
          <a:p>
            <a:pPr lvl="1">
              <a:buNone/>
            </a:pPr>
            <a:endParaRPr lang="en-US" dirty="0"/>
          </a:p>
          <a:p>
            <a:pPr>
              <a:buNone/>
            </a:pP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t Placeholder 2"/>
          <p:cNvSpPr>
            <a:spLocks noGrp="1"/>
          </p:cNvSpPr>
          <p:nvPr>
            <p:ph idx="1"/>
          </p:nvPr>
        </p:nvSpPr>
        <p:spPr>
          <a:xfrm>
            <a:off x="457200" y="1524000"/>
            <a:ext cx="8229600" cy="4602163"/>
          </a:xfrm>
        </p:spPr>
        <p:txBody>
          <a:bodyPr/>
          <a:lstStyle/>
          <a:p>
            <a:pPr eaLnBrk="1" hangingPunct="1"/>
            <a:r>
              <a:rPr lang="en-GB" altLang="sw-KE" sz="2800" dirty="0" smtClean="0">
                <a:latin typeface="Arial" panose="020B0604020202020204" pitchFamily="34" charset="0"/>
                <a:cs typeface="Arial" panose="020B0604020202020204" pitchFamily="34" charset="0"/>
              </a:rPr>
              <a:t>Aim at determining risk factors for diseases/outcome</a:t>
            </a:r>
          </a:p>
          <a:p>
            <a:pPr eaLnBrk="1" hangingPunct="1"/>
            <a:r>
              <a:rPr lang="en-GB" altLang="sw-KE" sz="2800" dirty="0" smtClean="0">
                <a:latin typeface="Arial" panose="020B0604020202020204" pitchFamily="34" charset="0"/>
                <a:cs typeface="Arial" panose="020B0604020202020204" pitchFamily="34" charset="0"/>
              </a:rPr>
              <a:t>At the start identify two groups</a:t>
            </a:r>
          </a:p>
          <a:p>
            <a:pPr lvl="1" eaLnBrk="1" hangingPunct="1"/>
            <a:r>
              <a:rPr lang="en-GB" altLang="sw-KE" sz="2800" dirty="0" smtClean="0">
                <a:latin typeface="Arial" panose="020B0604020202020204" pitchFamily="34" charset="0"/>
                <a:cs typeface="Arial" panose="020B0604020202020204" pitchFamily="34" charset="0"/>
              </a:rPr>
              <a:t>With disease/outcome (Cases)</a:t>
            </a:r>
          </a:p>
          <a:p>
            <a:pPr lvl="1" eaLnBrk="1" hangingPunct="1"/>
            <a:r>
              <a:rPr lang="en-GB" altLang="sw-KE" sz="2800" dirty="0" smtClean="0">
                <a:latin typeface="Arial" panose="020B0604020202020204" pitchFamily="34" charset="0"/>
                <a:cs typeface="Arial" panose="020B0604020202020204" pitchFamily="34" charset="0"/>
              </a:rPr>
              <a:t>Without disease/outcome (Controls)</a:t>
            </a:r>
          </a:p>
          <a:p>
            <a:pPr eaLnBrk="1" hangingPunct="1"/>
            <a:r>
              <a:rPr lang="en-GB" altLang="sw-KE" sz="2800" dirty="0" smtClean="0">
                <a:latin typeface="Arial" panose="020B0604020202020204" pitchFamily="34" charset="0"/>
                <a:cs typeface="Arial" panose="020B0604020202020204" pitchFamily="34" charset="0"/>
              </a:rPr>
              <a:t>History of exposure to risk factor is inquired</a:t>
            </a:r>
          </a:p>
          <a:p>
            <a:pPr eaLnBrk="1" hangingPunct="1"/>
            <a:r>
              <a:rPr lang="en-GB" altLang="sw-KE" sz="2800" dirty="0" smtClean="0">
                <a:latin typeface="Arial" panose="020B0604020202020204" pitchFamily="34" charset="0"/>
                <a:cs typeface="Arial" panose="020B0604020202020204" pitchFamily="34" charset="0"/>
              </a:rPr>
              <a:t>At the end, analyse exposures to a risk factor in both groups and compare</a:t>
            </a:r>
          </a:p>
          <a:p>
            <a:pPr eaLnBrk="1" hangingPunct="1"/>
            <a:endParaRPr lang="en-GB" altLang="sw-KE" dirty="0" smtClean="0"/>
          </a:p>
        </p:txBody>
      </p:sp>
      <p:sp>
        <p:nvSpPr>
          <p:cNvPr id="2" name="Title 1"/>
          <p:cNvSpPr>
            <a:spLocks noGrp="1"/>
          </p:cNvSpPr>
          <p:nvPr>
            <p:ph type="title"/>
          </p:nvPr>
        </p:nvSpPr>
        <p:spPr>
          <a:xfrm>
            <a:off x="609599" y="381000"/>
            <a:ext cx="8077201" cy="1143000"/>
          </a:xfrm>
        </p:spPr>
        <p:txBody>
          <a:bodyPr>
            <a:noAutofit/>
          </a:bodyPr>
          <a:lstStyle/>
          <a:p>
            <a:pPr eaLnBrk="1" fontAlgn="auto" hangingPunct="1">
              <a:spcAft>
                <a:spcPts val="0"/>
              </a:spcAft>
              <a:defRPr/>
            </a:pPr>
            <a:r>
              <a:rPr lang="en-GB" sz="3200" b="1" dirty="0" smtClean="0">
                <a:solidFill>
                  <a:schemeClr val="accent1">
                    <a:satMod val="150000"/>
                  </a:schemeClr>
                </a:solidFill>
                <a:latin typeface="Arial" panose="020B0604020202020204" pitchFamily="34" charset="0"/>
                <a:cs typeface="Arial" panose="020B0604020202020204" pitchFamily="34" charset="0"/>
              </a:rPr>
              <a:t>Case –control study (“Retrospective” study)</a:t>
            </a:r>
            <a:endParaRPr lang="en-GB" sz="3200" b="1" dirty="0">
              <a:solidFill>
                <a:schemeClr val="accent1">
                  <a:satMod val="1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46885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481138"/>
            <a:ext cx="4114800" cy="4525962"/>
          </a:xfrm>
        </p:spPr>
        <p:txBody>
          <a:bodyPr rtlCol="0">
            <a:normAutofit lnSpcReduction="10000"/>
          </a:bodyPr>
          <a:lstStyle/>
          <a:p>
            <a:pPr marL="118872" indent="0" eaLnBrk="1" fontAlgn="auto" hangingPunct="1">
              <a:lnSpc>
                <a:spcPct val="90000"/>
              </a:lnSpc>
              <a:spcBef>
                <a:spcPts val="0"/>
              </a:spcBef>
              <a:spcAft>
                <a:spcPts val="0"/>
              </a:spcAft>
              <a:buNone/>
              <a:defRPr/>
            </a:pPr>
            <a:r>
              <a:rPr lang="en-GB" sz="2800" b="1" dirty="0" smtClean="0">
                <a:latin typeface="Arial" panose="020B0604020202020204" pitchFamily="34" charset="0"/>
                <a:cs typeface="Arial" panose="020B0604020202020204" pitchFamily="34" charset="0"/>
              </a:rPr>
              <a:t>Advantages</a:t>
            </a:r>
          </a:p>
          <a:p>
            <a:pPr>
              <a:lnSpc>
                <a:spcPct val="90000"/>
              </a:lnSpc>
              <a:spcBef>
                <a:spcPts val="324"/>
              </a:spcBef>
              <a:buFont typeface="Wingdings" panose="05000000000000000000" pitchFamily="2" charset="2"/>
              <a:buChar char="Ø"/>
              <a:defRPr/>
            </a:pPr>
            <a:r>
              <a:rPr lang="en-GB" sz="3000" dirty="0" smtClean="0"/>
              <a:t>Relatively quick and inexpensive</a:t>
            </a:r>
          </a:p>
          <a:p>
            <a:pPr>
              <a:lnSpc>
                <a:spcPct val="90000"/>
              </a:lnSpc>
              <a:spcBef>
                <a:spcPts val="324"/>
              </a:spcBef>
              <a:buFont typeface="Wingdings" panose="05000000000000000000" pitchFamily="2" charset="2"/>
              <a:buChar char="Ø"/>
              <a:defRPr/>
            </a:pPr>
            <a:r>
              <a:rPr lang="en-GB" sz="3000" dirty="0" smtClean="0"/>
              <a:t>Suitable for rare diseases</a:t>
            </a:r>
          </a:p>
          <a:p>
            <a:pPr>
              <a:lnSpc>
                <a:spcPct val="90000"/>
              </a:lnSpc>
              <a:spcBef>
                <a:spcPts val="324"/>
              </a:spcBef>
              <a:buFont typeface="Wingdings" panose="05000000000000000000" pitchFamily="2" charset="2"/>
              <a:buChar char="Ø"/>
              <a:defRPr/>
            </a:pPr>
            <a:r>
              <a:rPr lang="en-GB" sz="3000" dirty="0" smtClean="0"/>
              <a:t>Can evaluate effect of multiple exposures</a:t>
            </a:r>
          </a:p>
          <a:p>
            <a:pPr>
              <a:lnSpc>
                <a:spcPct val="90000"/>
              </a:lnSpc>
              <a:spcBef>
                <a:spcPts val="324"/>
              </a:spcBef>
              <a:buFont typeface="Wingdings" panose="05000000000000000000" pitchFamily="2" charset="2"/>
              <a:buChar char="Ø"/>
              <a:defRPr/>
            </a:pPr>
            <a:r>
              <a:rPr lang="en-GB" sz="3000" dirty="0" smtClean="0"/>
              <a:t>Is of value for diseases with long latent periods</a:t>
            </a:r>
            <a:endParaRPr lang="en-GB" sz="3000" b="1" dirty="0" smtClean="0"/>
          </a:p>
          <a:p>
            <a:pPr marL="731520" lvl="1" indent="-274320" eaLnBrk="1" fontAlgn="auto" hangingPunct="1">
              <a:lnSpc>
                <a:spcPct val="90000"/>
              </a:lnSpc>
              <a:spcBef>
                <a:spcPts val="324"/>
              </a:spcBef>
              <a:spcAft>
                <a:spcPts val="0"/>
              </a:spcAft>
              <a:buFont typeface="Wingdings" pitchFamily="2" charset="2"/>
              <a:buNone/>
              <a:defRPr/>
            </a:pPr>
            <a:endParaRPr lang="en-GB" dirty="0" smtClean="0"/>
          </a:p>
          <a:p>
            <a:pPr marL="438912" indent="-320040" eaLnBrk="1" fontAlgn="auto" hangingPunct="1">
              <a:spcBef>
                <a:spcPts val="0"/>
              </a:spcBef>
              <a:spcAft>
                <a:spcPts val="0"/>
              </a:spcAft>
              <a:buFont typeface="Wingdings 2"/>
              <a:buChar char=""/>
              <a:defRPr/>
            </a:pPr>
            <a:endParaRPr lang="en-GB" dirty="0"/>
          </a:p>
        </p:txBody>
      </p:sp>
      <p:sp>
        <p:nvSpPr>
          <p:cNvPr id="4" name="Content Placeholder 3"/>
          <p:cNvSpPr>
            <a:spLocks noGrp="1"/>
          </p:cNvSpPr>
          <p:nvPr>
            <p:ph sz="half" idx="2"/>
          </p:nvPr>
        </p:nvSpPr>
        <p:spPr>
          <a:xfrm>
            <a:off x="4648200" y="1481138"/>
            <a:ext cx="4038600" cy="4525962"/>
          </a:xfrm>
        </p:spPr>
        <p:txBody>
          <a:bodyPr rtlCol="0">
            <a:normAutofit lnSpcReduction="10000"/>
          </a:bodyPr>
          <a:lstStyle/>
          <a:p>
            <a:pPr marL="118872" indent="0" eaLnBrk="1" fontAlgn="auto" hangingPunct="1">
              <a:lnSpc>
                <a:spcPct val="90000"/>
              </a:lnSpc>
              <a:spcBef>
                <a:spcPts val="0"/>
              </a:spcBef>
              <a:spcAft>
                <a:spcPts val="0"/>
              </a:spcAft>
              <a:buNone/>
              <a:defRPr/>
            </a:pPr>
            <a:r>
              <a:rPr lang="en-GB" sz="2800" b="1" dirty="0" smtClean="0">
                <a:latin typeface="Arial" panose="020B0604020202020204" pitchFamily="34" charset="0"/>
                <a:cs typeface="Arial" panose="020B0604020202020204" pitchFamily="34" charset="0"/>
              </a:rPr>
              <a:t>Disadvantages</a:t>
            </a:r>
          </a:p>
          <a:p>
            <a:pPr>
              <a:lnSpc>
                <a:spcPct val="90000"/>
              </a:lnSpc>
              <a:spcBef>
                <a:spcPts val="324"/>
              </a:spcBef>
              <a:buFont typeface="Wingdings" panose="05000000000000000000" pitchFamily="2" charset="2"/>
              <a:buChar char="Ø"/>
              <a:defRPr/>
            </a:pPr>
            <a:r>
              <a:rPr lang="en-GB" sz="3000" dirty="0" smtClean="0"/>
              <a:t>Inefficient in evaluating</a:t>
            </a:r>
            <a:r>
              <a:rPr lang="en-GB" sz="3000" b="1" dirty="0" smtClean="0"/>
              <a:t> rare exposures</a:t>
            </a:r>
          </a:p>
          <a:p>
            <a:pPr>
              <a:lnSpc>
                <a:spcPct val="90000"/>
              </a:lnSpc>
              <a:spcBef>
                <a:spcPts val="324"/>
              </a:spcBef>
              <a:buFont typeface="Wingdings" panose="05000000000000000000" pitchFamily="2" charset="2"/>
              <a:buChar char="Ø"/>
              <a:defRPr/>
            </a:pPr>
            <a:r>
              <a:rPr lang="en-GB" sz="3000" dirty="0" smtClean="0"/>
              <a:t>Temporal relationship between exposure and disease difficult to ascertain</a:t>
            </a:r>
          </a:p>
          <a:p>
            <a:pPr>
              <a:lnSpc>
                <a:spcPct val="90000"/>
              </a:lnSpc>
              <a:spcBef>
                <a:spcPts val="324"/>
              </a:spcBef>
              <a:buFont typeface="Wingdings" panose="05000000000000000000" pitchFamily="2" charset="2"/>
              <a:buChar char="Ø"/>
              <a:defRPr/>
            </a:pPr>
            <a:r>
              <a:rPr lang="en-GB" sz="3000" dirty="0" smtClean="0"/>
              <a:t>Prone to recall bias</a:t>
            </a:r>
            <a:endParaRPr lang="en-US" sz="3000" dirty="0" smtClean="0"/>
          </a:p>
          <a:p>
            <a:pPr marL="438912" indent="-320040" eaLnBrk="1" fontAlgn="auto" hangingPunct="1">
              <a:spcBef>
                <a:spcPts val="0"/>
              </a:spcBef>
              <a:spcAft>
                <a:spcPts val="0"/>
              </a:spcAft>
              <a:buFont typeface="Wingdings 2"/>
              <a:buChar char=""/>
              <a:defRPr/>
            </a:pPr>
            <a:endParaRPr lang="en-GB" dirty="0"/>
          </a:p>
        </p:txBody>
      </p:sp>
      <p:sp>
        <p:nvSpPr>
          <p:cNvPr id="2" name="Title 1"/>
          <p:cNvSpPr>
            <a:spLocks noGrp="1"/>
          </p:cNvSpPr>
          <p:nvPr>
            <p:ph type="title"/>
          </p:nvPr>
        </p:nvSpPr>
        <p:spPr>
          <a:xfrm>
            <a:off x="609599" y="304800"/>
            <a:ext cx="7924800" cy="871538"/>
          </a:xfrm>
        </p:spPr>
        <p:txBody>
          <a:bodyPr>
            <a:normAutofit fontScale="90000"/>
          </a:bodyPr>
          <a:lstStyle/>
          <a:p>
            <a:pPr eaLnBrk="1" fontAlgn="auto" hangingPunct="1">
              <a:spcAft>
                <a:spcPts val="0"/>
              </a:spcAft>
              <a:defRPr/>
            </a:pPr>
            <a:r>
              <a:rPr lang="en-GB" b="1" dirty="0" smtClean="0">
                <a:solidFill>
                  <a:schemeClr val="accent1">
                    <a:satMod val="150000"/>
                  </a:schemeClr>
                </a:solidFill>
                <a:latin typeface="Arial" panose="020B0604020202020204" pitchFamily="34" charset="0"/>
                <a:cs typeface="Arial" panose="020B0604020202020204" pitchFamily="34" charset="0"/>
              </a:rPr>
              <a:t>Advantages &amp; Disadvantages of </a:t>
            </a:r>
            <a:br>
              <a:rPr lang="en-GB" b="1" dirty="0" smtClean="0">
                <a:solidFill>
                  <a:schemeClr val="accent1">
                    <a:satMod val="150000"/>
                  </a:schemeClr>
                </a:solidFill>
                <a:latin typeface="Arial" panose="020B0604020202020204" pitchFamily="34" charset="0"/>
                <a:cs typeface="Arial" panose="020B0604020202020204" pitchFamily="34" charset="0"/>
              </a:rPr>
            </a:br>
            <a:r>
              <a:rPr lang="en-GB" b="1" dirty="0" smtClean="0">
                <a:solidFill>
                  <a:schemeClr val="accent1">
                    <a:satMod val="150000"/>
                  </a:schemeClr>
                </a:solidFill>
                <a:latin typeface="Arial" panose="020B0604020202020204" pitchFamily="34" charset="0"/>
                <a:cs typeface="Arial" panose="020B0604020202020204" pitchFamily="34" charset="0"/>
              </a:rPr>
              <a:t>Case-control study</a:t>
            </a:r>
            <a:endParaRPr lang="en-GB" b="1" dirty="0">
              <a:solidFill>
                <a:schemeClr val="accent1">
                  <a:satMod val="1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984905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599" y="609600"/>
            <a:ext cx="7924801" cy="914400"/>
          </a:xfrm>
        </p:spPr>
        <p:txBody>
          <a:bodyPr/>
          <a:lstStyle/>
          <a:p>
            <a:r>
              <a:rPr lang="en-US" b="1" dirty="0" smtClean="0">
                <a:latin typeface="Arial" panose="020B0604020202020204" pitchFamily="34" charset="0"/>
                <a:cs typeface="Arial" panose="020B0604020202020204" pitchFamily="34" charset="0"/>
              </a:rPr>
              <a:t>Interventional studies</a:t>
            </a:r>
            <a:endParaRPr lang="en-US" b="1" dirty="0">
              <a:latin typeface="Arial" panose="020B0604020202020204" pitchFamily="34" charset="0"/>
              <a:cs typeface="Arial" panose="020B0604020202020204" pitchFamily="34" charset="0"/>
            </a:endParaRPr>
          </a:p>
        </p:txBody>
      </p:sp>
      <p:sp>
        <p:nvSpPr>
          <p:cNvPr id="6" name="Content Placeholder 5"/>
          <p:cNvSpPr>
            <a:spLocks noGrp="1"/>
          </p:cNvSpPr>
          <p:nvPr>
            <p:ph idx="1"/>
          </p:nvPr>
        </p:nvSpPr>
        <p:spPr>
          <a:xfrm>
            <a:off x="609598" y="1371600"/>
            <a:ext cx="7924801" cy="4669763"/>
          </a:xfrm>
        </p:spPr>
        <p:txBody>
          <a:bodyPr/>
          <a:lstStyle/>
          <a:p>
            <a:pPr>
              <a:buNone/>
            </a:pPr>
            <a:r>
              <a:rPr lang="en-GB" altLang="sw-KE" sz="2800" b="1" dirty="0">
                <a:latin typeface="Arial" panose="020B0604020202020204" pitchFamily="34" charset="0"/>
                <a:cs typeface="Arial" panose="020B0604020202020204" pitchFamily="34" charset="0"/>
              </a:rPr>
              <a:t>Two main types:</a:t>
            </a:r>
          </a:p>
          <a:p>
            <a:r>
              <a:rPr lang="en-GB" altLang="sw-KE" sz="2800" dirty="0" smtClean="0">
                <a:latin typeface="Arial" panose="020B0604020202020204" pitchFamily="34" charset="0"/>
                <a:cs typeface="Arial" panose="020B0604020202020204" pitchFamily="34" charset="0"/>
              </a:rPr>
              <a:t>Experimental </a:t>
            </a:r>
            <a:r>
              <a:rPr lang="en-GB" altLang="sw-KE" sz="2800" dirty="0">
                <a:latin typeface="Arial" panose="020B0604020202020204" pitchFamily="34" charset="0"/>
                <a:cs typeface="Arial" panose="020B0604020202020204" pitchFamily="34" charset="0"/>
              </a:rPr>
              <a:t>(</a:t>
            </a:r>
            <a:r>
              <a:rPr lang="en-GB" altLang="sw-KE" sz="2800" i="1" dirty="0">
                <a:latin typeface="Arial" panose="020B0604020202020204" pitchFamily="34" charset="0"/>
                <a:cs typeface="Arial" panose="020B0604020202020204" pitchFamily="34" charset="0"/>
              </a:rPr>
              <a:t>Classical experiment</a:t>
            </a:r>
            <a:r>
              <a:rPr lang="en-GB" altLang="sw-KE" sz="2800" dirty="0">
                <a:latin typeface="Arial" panose="020B0604020202020204" pitchFamily="34" charset="0"/>
                <a:cs typeface="Arial" panose="020B0604020202020204" pitchFamily="34" charset="0"/>
              </a:rPr>
              <a:t>)</a:t>
            </a:r>
          </a:p>
          <a:p>
            <a:r>
              <a:rPr lang="en-GB" altLang="sw-KE" sz="2800" dirty="0">
                <a:latin typeface="Arial" panose="020B0604020202020204" pitchFamily="34" charset="0"/>
                <a:cs typeface="Arial" panose="020B0604020202020204" pitchFamily="34" charset="0"/>
              </a:rPr>
              <a:t>Quasi-experimental</a:t>
            </a:r>
          </a:p>
          <a:p>
            <a:endParaRPr lang="en-US" dirty="0"/>
          </a:p>
        </p:txBody>
      </p:sp>
    </p:spTree>
    <p:extLst>
      <p:ext uri="{BB962C8B-B14F-4D97-AF65-F5344CB8AC3E}">
        <p14:creationId xmlns:p14="http://schemas.microsoft.com/office/powerpoint/2010/main" val="18768625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2"/>
          <p:cNvSpPr>
            <a:spLocks noGrp="1"/>
          </p:cNvSpPr>
          <p:nvPr>
            <p:ph idx="1"/>
          </p:nvPr>
        </p:nvSpPr>
        <p:spPr>
          <a:xfrm>
            <a:off x="457200" y="1082676"/>
            <a:ext cx="8077201" cy="4958688"/>
          </a:xfrm>
        </p:spPr>
        <p:txBody>
          <a:bodyPr>
            <a:normAutofit fontScale="92500" lnSpcReduction="20000"/>
          </a:bodyPr>
          <a:lstStyle/>
          <a:p>
            <a:pPr marL="57150" indent="0">
              <a:buNone/>
            </a:pPr>
            <a:r>
              <a:rPr lang="en-GB" sz="3000" b="1" dirty="0">
                <a:solidFill>
                  <a:schemeClr val="accent1">
                    <a:satMod val="150000"/>
                  </a:schemeClr>
                </a:solidFill>
                <a:latin typeface="Arial" panose="020B0604020202020204" pitchFamily="34" charset="0"/>
                <a:cs typeface="Arial" panose="020B0604020202020204" pitchFamily="34" charset="0"/>
              </a:rPr>
              <a:t>Characteristics of Experimental studies</a:t>
            </a:r>
            <a:endParaRPr lang="en-GB" altLang="sw-KE" sz="3000" dirty="0" smtClean="0">
              <a:latin typeface="Arial" panose="020B0604020202020204" pitchFamily="34" charset="0"/>
              <a:cs typeface="Arial" panose="020B0604020202020204" pitchFamily="34" charset="0"/>
            </a:endParaRPr>
          </a:p>
          <a:p>
            <a:r>
              <a:rPr lang="en-GB" altLang="sw-KE" sz="3000" dirty="0" smtClean="0">
                <a:latin typeface="Arial" panose="020B0604020202020204" pitchFamily="34" charset="0"/>
                <a:cs typeface="Arial" panose="020B0604020202020204" pitchFamily="34" charset="0"/>
              </a:rPr>
              <a:t>Manipulation</a:t>
            </a:r>
          </a:p>
          <a:p>
            <a:pPr marL="57150" indent="0">
              <a:buNone/>
            </a:pPr>
            <a:r>
              <a:rPr lang="en-GB" altLang="sw-KE" sz="3000" dirty="0" smtClean="0">
                <a:latin typeface="Arial" panose="020B0604020202020204" pitchFamily="34" charset="0"/>
                <a:cs typeface="Arial" panose="020B0604020202020204" pitchFamily="34" charset="0"/>
              </a:rPr>
              <a:t>   Something is done to one group</a:t>
            </a:r>
          </a:p>
          <a:p>
            <a:pPr marL="57150" indent="0">
              <a:buNone/>
            </a:pPr>
            <a:r>
              <a:rPr lang="en-GB" altLang="sw-KE" sz="3000" dirty="0" smtClean="0">
                <a:latin typeface="Arial" panose="020B0604020202020204" pitchFamily="34" charset="0"/>
                <a:cs typeface="Arial" panose="020B0604020202020204" pitchFamily="34" charset="0"/>
              </a:rPr>
              <a:t>   (experimental group)</a:t>
            </a:r>
          </a:p>
          <a:p>
            <a:r>
              <a:rPr lang="en-GB" altLang="sw-KE" sz="3000" dirty="0" smtClean="0">
                <a:latin typeface="Arial" panose="020B0604020202020204" pitchFamily="34" charset="0"/>
                <a:cs typeface="Arial" panose="020B0604020202020204" pitchFamily="34" charset="0"/>
              </a:rPr>
              <a:t>Presence of Control group (no manipulation done)</a:t>
            </a:r>
          </a:p>
          <a:p>
            <a:r>
              <a:rPr lang="en-GB" altLang="sw-KE" sz="3000" dirty="0" smtClean="0">
                <a:latin typeface="Arial" panose="020B0604020202020204" pitchFamily="34" charset="0"/>
                <a:cs typeface="Arial" panose="020B0604020202020204" pitchFamily="34" charset="0"/>
              </a:rPr>
              <a:t>Randomization (assignment of individuals to experimental or control groups is done randomly)</a:t>
            </a:r>
          </a:p>
          <a:p>
            <a:r>
              <a:rPr lang="en-GB" altLang="sw-KE" sz="3000" dirty="0" smtClean="0">
                <a:latin typeface="Arial" panose="020B0604020202020204" pitchFamily="34" charset="0"/>
                <a:cs typeface="Arial" panose="020B0604020202020204" pitchFamily="34" charset="0"/>
              </a:rPr>
              <a:t>Example: Randomized Controlled Trials (RCT) – “Gold standard”</a:t>
            </a:r>
          </a:p>
          <a:p>
            <a:pPr eaLnBrk="1" hangingPunct="1"/>
            <a:endParaRPr lang="en-GB" altLang="sw-KE" dirty="0" smtClean="0"/>
          </a:p>
        </p:txBody>
      </p:sp>
      <p:sp>
        <p:nvSpPr>
          <p:cNvPr id="2" name="Title 1"/>
          <p:cNvSpPr>
            <a:spLocks noGrp="1"/>
          </p:cNvSpPr>
          <p:nvPr>
            <p:ph type="title"/>
          </p:nvPr>
        </p:nvSpPr>
        <p:spPr>
          <a:xfrm>
            <a:off x="457201" y="304800"/>
            <a:ext cx="8153400" cy="777875"/>
          </a:xfrm>
        </p:spPr>
        <p:txBody>
          <a:bodyPr>
            <a:normAutofit/>
          </a:bodyPr>
          <a:lstStyle/>
          <a:p>
            <a:pPr eaLnBrk="1" fontAlgn="auto" hangingPunct="1">
              <a:spcAft>
                <a:spcPts val="0"/>
              </a:spcAft>
              <a:defRPr/>
            </a:pPr>
            <a:r>
              <a:rPr lang="en-GB" sz="3200" b="1" dirty="0" smtClean="0">
                <a:solidFill>
                  <a:schemeClr val="accent1">
                    <a:satMod val="150000"/>
                  </a:schemeClr>
                </a:solidFill>
                <a:latin typeface="Arial" panose="020B0604020202020204" pitchFamily="34" charset="0"/>
                <a:cs typeface="Arial" panose="020B0604020202020204" pitchFamily="34" charset="0"/>
              </a:rPr>
              <a:t>Interventional studies</a:t>
            </a:r>
            <a:endParaRPr lang="en-GB" sz="3200" b="1" dirty="0">
              <a:solidFill>
                <a:schemeClr val="accent1">
                  <a:satMod val="1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498143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ontent Placeholder 2"/>
          <p:cNvSpPr>
            <a:spLocks noGrp="1"/>
          </p:cNvSpPr>
          <p:nvPr>
            <p:ph idx="1"/>
          </p:nvPr>
        </p:nvSpPr>
        <p:spPr>
          <a:xfrm>
            <a:off x="609598" y="1371600"/>
            <a:ext cx="7772401" cy="4669763"/>
          </a:xfrm>
        </p:spPr>
        <p:txBody>
          <a:bodyPr/>
          <a:lstStyle/>
          <a:p>
            <a:pPr marL="0" indent="0">
              <a:buNone/>
            </a:pPr>
            <a:r>
              <a:rPr lang="en-GB" sz="2800" b="1" dirty="0">
                <a:solidFill>
                  <a:schemeClr val="accent1">
                    <a:satMod val="150000"/>
                  </a:schemeClr>
                </a:solidFill>
                <a:latin typeface="Arial" panose="020B0604020202020204" pitchFamily="34" charset="0"/>
                <a:cs typeface="Arial" panose="020B0604020202020204" pitchFamily="34" charset="0"/>
              </a:rPr>
              <a:t>Characteristics of Quasi-Experimental studies</a:t>
            </a:r>
            <a:endParaRPr lang="en-GB" altLang="sw-KE" sz="2800" dirty="0" smtClean="0">
              <a:latin typeface="Arial" panose="020B0604020202020204" pitchFamily="34" charset="0"/>
              <a:cs typeface="Arial" panose="020B0604020202020204" pitchFamily="34" charset="0"/>
            </a:endParaRPr>
          </a:p>
          <a:p>
            <a:pPr eaLnBrk="1" hangingPunct="1"/>
            <a:r>
              <a:rPr lang="en-GB" altLang="sw-KE" sz="2800" dirty="0" smtClean="0">
                <a:latin typeface="Arial" panose="020B0604020202020204" pitchFamily="34" charset="0"/>
                <a:cs typeface="Arial" panose="020B0604020202020204" pitchFamily="34" charset="0"/>
              </a:rPr>
              <a:t>Manipulation</a:t>
            </a:r>
          </a:p>
          <a:p>
            <a:pPr eaLnBrk="1" hangingPunct="1"/>
            <a:r>
              <a:rPr lang="en-GB" altLang="sw-KE" sz="2800" dirty="0" smtClean="0">
                <a:latin typeface="Arial" panose="020B0604020202020204" pitchFamily="34" charset="0"/>
                <a:cs typeface="Arial" panose="020B0604020202020204" pitchFamily="34" charset="0"/>
              </a:rPr>
              <a:t>Control group or Randomization missing</a:t>
            </a:r>
          </a:p>
          <a:p>
            <a:pPr marL="457200" lvl="1" indent="0" eaLnBrk="1" hangingPunct="1">
              <a:buNone/>
            </a:pPr>
            <a:r>
              <a:rPr lang="en-GB" altLang="sw-KE" sz="2800" dirty="0" smtClean="0">
                <a:latin typeface="Arial" panose="020B0604020202020204" pitchFamily="34" charset="0"/>
                <a:cs typeface="Arial" panose="020B0604020202020204" pitchFamily="34" charset="0"/>
              </a:rPr>
              <a:t>Example: Community trials</a:t>
            </a:r>
          </a:p>
          <a:p>
            <a:pPr marL="0" indent="0" eaLnBrk="1" hangingPunct="1">
              <a:buNone/>
            </a:pPr>
            <a:endParaRPr lang="en-GB" altLang="sw-KE" dirty="0" smtClean="0"/>
          </a:p>
        </p:txBody>
      </p:sp>
      <p:sp>
        <p:nvSpPr>
          <p:cNvPr id="2" name="Title 1"/>
          <p:cNvSpPr>
            <a:spLocks noGrp="1"/>
          </p:cNvSpPr>
          <p:nvPr>
            <p:ph type="title"/>
          </p:nvPr>
        </p:nvSpPr>
        <p:spPr>
          <a:xfrm>
            <a:off x="609599" y="609600"/>
            <a:ext cx="8001001" cy="914400"/>
          </a:xfrm>
        </p:spPr>
        <p:txBody>
          <a:bodyPr>
            <a:normAutofit/>
          </a:bodyPr>
          <a:lstStyle/>
          <a:p>
            <a:pPr eaLnBrk="1" fontAlgn="auto" hangingPunct="1">
              <a:spcAft>
                <a:spcPts val="0"/>
              </a:spcAft>
              <a:defRPr/>
            </a:pPr>
            <a:r>
              <a:rPr lang="en-GB" sz="3200" b="1" dirty="0" smtClean="0">
                <a:solidFill>
                  <a:schemeClr val="accent1">
                    <a:satMod val="150000"/>
                  </a:schemeClr>
                </a:solidFill>
                <a:latin typeface="Arial" panose="020B0604020202020204" pitchFamily="34" charset="0"/>
                <a:cs typeface="Arial" panose="020B0604020202020204" pitchFamily="34" charset="0"/>
              </a:rPr>
              <a:t>Interventional studies</a:t>
            </a:r>
            <a:endParaRPr lang="en-GB" sz="3200" b="1" dirty="0">
              <a:solidFill>
                <a:schemeClr val="accent1">
                  <a:satMod val="1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052877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4294967295"/>
          </p:nvPr>
        </p:nvGraphicFramePr>
        <p:xfrm>
          <a:off x="0" y="642938"/>
          <a:ext cx="8715375" cy="5929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043721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598" y="1219200"/>
            <a:ext cx="8001001" cy="4822163"/>
          </a:xfrm>
        </p:spPr>
        <p:txBody>
          <a:bodyPr rtlCol="0">
            <a:noAutofit/>
          </a:bodyPr>
          <a:lstStyle/>
          <a:p>
            <a:pPr marL="576072" indent="-457200" eaLnBrk="1" fontAlgn="auto" hangingPunct="1">
              <a:spcBef>
                <a:spcPts val="0"/>
              </a:spcBef>
              <a:spcAft>
                <a:spcPts val="0"/>
              </a:spcAft>
              <a:buFont typeface="Wingdings" panose="05000000000000000000" pitchFamily="2" charset="2"/>
              <a:buChar char="Ø"/>
              <a:defRPr/>
            </a:pPr>
            <a:r>
              <a:rPr lang="en-GB" sz="2800" dirty="0">
                <a:latin typeface="Arial" panose="020B0604020202020204" pitchFamily="34" charset="0"/>
                <a:cs typeface="Arial" panose="020B0604020202020204" pitchFamily="34" charset="0"/>
              </a:rPr>
              <a:t>The main categories of epidemiological studies are observational studies and experimental studies.</a:t>
            </a:r>
          </a:p>
          <a:p>
            <a:pPr marL="576072" indent="-457200" eaLnBrk="1" fontAlgn="auto" hangingPunct="1">
              <a:spcBef>
                <a:spcPts val="0"/>
              </a:spcBef>
              <a:spcAft>
                <a:spcPts val="0"/>
              </a:spcAft>
              <a:buFont typeface="Wingdings" panose="05000000000000000000" pitchFamily="2" charset="2"/>
              <a:buChar char="Ø"/>
              <a:defRPr/>
            </a:pPr>
            <a:r>
              <a:rPr lang="en-GB" sz="2800" dirty="0">
                <a:latin typeface="Arial" panose="020B0604020202020204" pitchFamily="34" charset="0"/>
                <a:cs typeface="Arial" panose="020B0604020202020204" pitchFamily="34" charset="0"/>
              </a:rPr>
              <a:t>The aim of descriptive studies is to generate ideas or hypotheses for association(s) between risk factors and diseases, while analytical studies use a comparison group to establish an association.</a:t>
            </a:r>
          </a:p>
          <a:p>
            <a:pPr marL="576072" indent="-457200" eaLnBrk="1" fontAlgn="auto" hangingPunct="1">
              <a:spcBef>
                <a:spcPts val="0"/>
              </a:spcBef>
              <a:spcAft>
                <a:spcPts val="0"/>
              </a:spcAft>
              <a:buFont typeface="Wingdings" panose="05000000000000000000" pitchFamily="2" charset="2"/>
              <a:buChar char="Ø"/>
              <a:defRPr/>
            </a:pPr>
            <a:r>
              <a:rPr lang="en-GB" sz="2800" dirty="0">
                <a:latin typeface="Arial" panose="020B0604020202020204" pitchFamily="34" charset="0"/>
                <a:cs typeface="Arial" panose="020B0604020202020204" pitchFamily="34" charset="0"/>
              </a:rPr>
              <a:t>Case control studies are important in determining disease prevalence, while cohort studies are useful in determining disease incidence. </a:t>
            </a:r>
          </a:p>
        </p:txBody>
      </p:sp>
      <p:sp>
        <p:nvSpPr>
          <p:cNvPr id="2" name="Title 1"/>
          <p:cNvSpPr>
            <a:spLocks noGrp="1"/>
          </p:cNvSpPr>
          <p:nvPr>
            <p:ph type="title"/>
          </p:nvPr>
        </p:nvSpPr>
        <p:spPr>
          <a:xfrm>
            <a:off x="609599" y="457200"/>
            <a:ext cx="7848601" cy="762000"/>
          </a:xfrm>
        </p:spPr>
        <p:txBody>
          <a:bodyPr>
            <a:normAutofit/>
          </a:bodyPr>
          <a:lstStyle/>
          <a:p>
            <a:pPr eaLnBrk="1" fontAlgn="auto" hangingPunct="1">
              <a:spcAft>
                <a:spcPts val="0"/>
              </a:spcAft>
              <a:defRPr/>
            </a:pPr>
            <a:r>
              <a:rPr lang="en-GB" b="1" dirty="0">
                <a:solidFill>
                  <a:schemeClr val="accent1">
                    <a:satMod val="150000"/>
                  </a:schemeClr>
                </a:solidFill>
                <a:latin typeface="Arial" panose="020B0604020202020204" pitchFamily="34" charset="0"/>
                <a:cs typeface="Arial" panose="020B0604020202020204" pitchFamily="34" charset="0"/>
              </a:rPr>
              <a:t>Key Points </a:t>
            </a:r>
          </a:p>
        </p:txBody>
      </p:sp>
    </p:spTree>
    <p:extLst>
      <p:ext uri="{BB962C8B-B14F-4D97-AF65-F5344CB8AC3E}">
        <p14:creationId xmlns:p14="http://schemas.microsoft.com/office/powerpoint/2010/main" val="6742095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7924801" cy="914400"/>
          </a:xfrm>
        </p:spPr>
        <p:txBody>
          <a:bodyPr/>
          <a:lstStyle/>
          <a:p>
            <a:r>
              <a:rPr lang="en-US" b="1" dirty="0" smtClean="0">
                <a:latin typeface="Arial" panose="020B0604020202020204" pitchFamily="34" charset="0"/>
                <a:cs typeface="Arial" panose="020B0604020202020204" pitchFamily="34" charset="0"/>
              </a:rPr>
              <a:t>Evaluation</a:t>
            </a:r>
            <a:endParaRPr lang="en-US"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09598" y="1524000"/>
            <a:ext cx="7924801" cy="4517363"/>
          </a:xfrm>
        </p:spPr>
        <p:txBody>
          <a:bodyPr>
            <a:normAutofit/>
          </a:bodyPr>
          <a:lstStyle/>
          <a:p>
            <a:r>
              <a:rPr lang="en-US" sz="2800" dirty="0" smtClean="0">
                <a:latin typeface="Arial" panose="020B0604020202020204" pitchFamily="34" charset="0"/>
                <a:cs typeface="Arial" panose="020B0604020202020204" pitchFamily="34" charset="0"/>
              </a:rPr>
              <a:t>Describe different methods of Observational studies</a:t>
            </a:r>
          </a:p>
          <a:p>
            <a:r>
              <a:rPr lang="en-US" sz="2800" dirty="0" smtClean="0">
                <a:latin typeface="Arial" panose="020B0604020202020204" pitchFamily="34" charset="0"/>
                <a:cs typeface="Arial" panose="020B0604020202020204" pitchFamily="34" charset="0"/>
              </a:rPr>
              <a:t>Outline the uses and limitations of cross-sectional studies</a:t>
            </a:r>
          </a:p>
          <a:p>
            <a:r>
              <a:rPr lang="en-US" sz="2800" dirty="0" smtClean="0">
                <a:latin typeface="Arial" panose="020B0604020202020204" pitchFamily="34" charset="0"/>
                <a:cs typeface="Arial" panose="020B0604020202020204" pitchFamily="34" charset="0"/>
              </a:rPr>
              <a:t>Which are the advantages and disadvantages of Cohort studies?</a:t>
            </a:r>
          </a:p>
          <a:p>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72532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8001001" cy="914400"/>
          </a:xfrm>
        </p:spPr>
        <p:txBody>
          <a:bodyPr/>
          <a:lstStyle/>
          <a:p>
            <a:r>
              <a:rPr lang="en-US" b="1" dirty="0" smtClean="0"/>
              <a:t>References</a:t>
            </a:r>
            <a:endParaRPr lang="en-US" b="1" dirty="0"/>
          </a:p>
        </p:txBody>
      </p:sp>
      <p:sp>
        <p:nvSpPr>
          <p:cNvPr id="3" name="Content Placeholder 2"/>
          <p:cNvSpPr>
            <a:spLocks noGrp="1"/>
          </p:cNvSpPr>
          <p:nvPr>
            <p:ph idx="1"/>
          </p:nvPr>
        </p:nvSpPr>
        <p:spPr>
          <a:xfrm>
            <a:off x="609598" y="1371600"/>
            <a:ext cx="8001001" cy="4669763"/>
          </a:xfrm>
        </p:spPr>
        <p:txBody>
          <a:bodyPr>
            <a:normAutofit fontScale="92500" lnSpcReduction="10000"/>
          </a:bodyPr>
          <a:lstStyle/>
          <a:p>
            <a:pPr lvl="0" defTabSz="914400">
              <a:spcBef>
                <a:spcPct val="20000"/>
              </a:spcBef>
              <a:buClrTx/>
              <a:buSzTx/>
              <a:buFont typeface="Arial" pitchFamily="34" charset="0"/>
              <a:buChar char="•"/>
            </a:pPr>
            <a:r>
              <a:rPr lang="it-IT" sz="2400" dirty="0">
                <a:solidFill>
                  <a:prstClr val="black"/>
                </a:solidFill>
                <a:latin typeface="Times New Roman" pitchFamily="18" charset="0"/>
                <a:cs typeface="Times New Roman" pitchFamily="18" charset="0"/>
              </a:rPr>
              <a:t>Bonita R. et al. </a:t>
            </a:r>
            <a:r>
              <a:rPr lang="en-US" sz="2400" dirty="0">
                <a:solidFill>
                  <a:prstClr val="black"/>
                </a:solidFill>
                <a:latin typeface="Times New Roman" pitchFamily="18" charset="0"/>
                <a:cs typeface="Times New Roman" pitchFamily="18" charset="0"/>
              </a:rPr>
              <a:t>(2006). </a:t>
            </a:r>
            <a:r>
              <a:rPr lang="en-US" sz="2400" i="1" dirty="0">
                <a:solidFill>
                  <a:prstClr val="black"/>
                </a:solidFill>
                <a:latin typeface="Times New Roman" pitchFamily="18" charset="0"/>
                <a:cs typeface="Times New Roman" pitchFamily="18" charset="0"/>
              </a:rPr>
              <a:t>Basic Epidemiology </a:t>
            </a:r>
            <a:r>
              <a:rPr lang="en-US" sz="2400" dirty="0">
                <a:solidFill>
                  <a:prstClr val="black"/>
                </a:solidFill>
                <a:latin typeface="Times New Roman" pitchFamily="18" charset="0"/>
                <a:cs typeface="Times New Roman" pitchFamily="18" charset="0"/>
              </a:rPr>
              <a:t>(2nd ed.). Geneva, Switzerland: WHO.</a:t>
            </a:r>
            <a:endParaRPr lang="en-GB" sz="2400" dirty="0">
              <a:solidFill>
                <a:prstClr val="black"/>
              </a:solidFill>
              <a:latin typeface="Times New Roman" pitchFamily="18" charset="0"/>
              <a:cs typeface="Times New Roman" pitchFamily="18" charset="0"/>
            </a:endParaRPr>
          </a:p>
          <a:p>
            <a:pPr lvl="0" defTabSz="914400">
              <a:spcBef>
                <a:spcPct val="20000"/>
              </a:spcBef>
              <a:buClrTx/>
              <a:buSzTx/>
              <a:buFont typeface="Arial" pitchFamily="34" charset="0"/>
              <a:buChar char="•"/>
            </a:pPr>
            <a:r>
              <a:rPr lang="en-US" sz="2400" dirty="0" err="1">
                <a:solidFill>
                  <a:prstClr val="black"/>
                </a:solidFill>
                <a:latin typeface="Times New Roman" pitchFamily="18" charset="0"/>
                <a:cs typeface="Times New Roman" pitchFamily="18" charset="0"/>
              </a:rPr>
              <a:t>McCusker</a:t>
            </a:r>
            <a:r>
              <a:rPr lang="en-US" sz="2400" dirty="0">
                <a:solidFill>
                  <a:prstClr val="black"/>
                </a:solidFill>
                <a:latin typeface="Times New Roman" pitchFamily="18" charset="0"/>
                <a:cs typeface="Times New Roman" pitchFamily="18" charset="0"/>
              </a:rPr>
              <a:t> J. (2001). </a:t>
            </a:r>
            <a:r>
              <a:rPr lang="en-US" sz="2400" i="1" dirty="0">
                <a:solidFill>
                  <a:prstClr val="black"/>
                </a:solidFill>
                <a:latin typeface="Times New Roman" pitchFamily="18" charset="0"/>
                <a:cs typeface="Times New Roman" pitchFamily="18" charset="0"/>
              </a:rPr>
              <a:t>Epidemiology in Community Health, Rural Health Series No. 9</a:t>
            </a:r>
            <a:r>
              <a:rPr lang="en-GB" sz="2400" dirty="0">
                <a:solidFill>
                  <a:prstClr val="black"/>
                </a:solidFill>
                <a:latin typeface="Times New Roman" pitchFamily="18" charset="0"/>
                <a:cs typeface="Times New Roman" pitchFamily="18" charset="0"/>
              </a:rPr>
              <a:t> </a:t>
            </a:r>
            <a:r>
              <a:rPr lang="en-US" sz="2400" dirty="0">
                <a:solidFill>
                  <a:prstClr val="black"/>
                </a:solidFill>
                <a:latin typeface="Times New Roman" pitchFamily="18" charset="0"/>
                <a:cs typeface="Times New Roman" pitchFamily="18" charset="0"/>
              </a:rPr>
              <a:t>(Revised Edition). Nairobi, Kenya: AMREF.</a:t>
            </a:r>
            <a:endParaRPr lang="en-GB" sz="2400" dirty="0">
              <a:solidFill>
                <a:prstClr val="black"/>
              </a:solidFill>
              <a:latin typeface="Times New Roman" pitchFamily="18" charset="0"/>
              <a:cs typeface="Times New Roman" pitchFamily="18" charset="0"/>
            </a:endParaRPr>
          </a:p>
          <a:p>
            <a:pPr lvl="0" defTabSz="914400">
              <a:spcBef>
                <a:spcPct val="20000"/>
              </a:spcBef>
              <a:buClrTx/>
              <a:buSzTx/>
              <a:buFont typeface="Arial" pitchFamily="34" charset="0"/>
              <a:buChar char="•"/>
            </a:pPr>
            <a:r>
              <a:rPr lang="en-US" sz="2400" dirty="0" err="1">
                <a:solidFill>
                  <a:prstClr val="black"/>
                </a:solidFill>
                <a:latin typeface="Times New Roman" pitchFamily="18" charset="0"/>
                <a:cs typeface="Times New Roman" pitchFamily="18" charset="0"/>
              </a:rPr>
              <a:t>Varkevisser</a:t>
            </a:r>
            <a:r>
              <a:rPr lang="en-US" sz="2400" dirty="0">
                <a:solidFill>
                  <a:prstClr val="black"/>
                </a:solidFill>
                <a:latin typeface="Times New Roman" pitchFamily="18" charset="0"/>
                <a:cs typeface="Times New Roman" pitchFamily="18" charset="0"/>
              </a:rPr>
              <a:t> et. al. (1995). </a:t>
            </a:r>
            <a:r>
              <a:rPr lang="en-US" sz="2400" i="1" dirty="0">
                <a:solidFill>
                  <a:prstClr val="black"/>
                </a:solidFill>
                <a:latin typeface="Times New Roman" pitchFamily="18" charset="0"/>
                <a:cs typeface="Times New Roman" pitchFamily="18" charset="0"/>
              </a:rPr>
              <a:t>Designing and Conducting Health Systems Research Projects, Volume 2 Part 2 Module 24. </a:t>
            </a:r>
            <a:r>
              <a:rPr lang="en-US" sz="2400" dirty="0">
                <a:solidFill>
                  <a:prstClr val="black"/>
                </a:solidFill>
                <a:latin typeface="Times New Roman" pitchFamily="18" charset="0"/>
                <a:cs typeface="Times New Roman" pitchFamily="18" charset="0"/>
              </a:rPr>
              <a:t>Health Systems Research Training Series.</a:t>
            </a:r>
          </a:p>
          <a:p>
            <a:pPr lvl="0">
              <a:buClr>
                <a:srgbClr val="EBEBEB"/>
              </a:buClr>
              <a:buSzTx/>
              <a:buFont typeface="Arial" panose="020B0604020202020204" pitchFamily="34" charset="0"/>
              <a:buChar char="•"/>
            </a:pPr>
            <a:r>
              <a:rPr lang="en-GB" sz="2400" dirty="0">
                <a:solidFill>
                  <a:prstClr val="black"/>
                </a:solidFill>
                <a:latin typeface="Times New Roman" pitchFamily="18" charset="0"/>
                <a:cs typeface="Times New Roman" pitchFamily="18" charset="0"/>
              </a:rPr>
              <a:t>http://academic.sun.ac.za/emergencymedicine/TRRM/module5/BS1-3.htm</a:t>
            </a:r>
            <a:r>
              <a:rPr lang="en-US" sz="2400" dirty="0" err="1">
                <a:solidFill>
                  <a:prstClr val="black"/>
                </a:solidFill>
                <a:latin typeface="Times New Roman" panose="02020603050405020304" pitchFamily="18" charset="0"/>
                <a:cs typeface="Times New Roman" panose="02020603050405020304" pitchFamily="18" charset="0"/>
              </a:rPr>
              <a:t>Kuller</a:t>
            </a:r>
            <a:r>
              <a:rPr lang="en-US" sz="2400" dirty="0">
                <a:solidFill>
                  <a:prstClr val="black"/>
                </a:solidFill>
                <a:latin typeface="Times New Roman" panose="02020603050405020304" pitchFamily="18" charset="0"/>
                <a:cs typeface="Times New Roman" panose="02020603050405020304" pitchFamily="18" charset="0"/>
              </a:rPr>
              <a:t> LH: American </a:t>
            </a:r>
            <a:r>
              <a:rPr lang="en-US" sz="2400" dirty="0" err="1">
                <a:solidFill>
                  <a:prstClr val="black"/>
                </a:solidFill>
                <a:latin typeface="Times New Roman" panose="02020603050405020304" pitchFamily="18" charset="0"/>
                <a:cs typeface="Times New Roman" panose="02020603050405020304" pitchFamily="18" charset="0"/>
              </a:rPr>
              <a:t>Jornal</a:t>
            </a:r>
            <a:r>
              <a:rPr lang="en-US" sz="2400" dirty="0">
                <a:solidFill>
                  <a:prstClr val="black"/>
                </a:solidFill>
                <a:latin typeface="Times New Roman" panose="02020603050405020304" pitchFamily="18" charset="0"/>
                <a:cs typeface="Times New Roman" panose="02020603050405020304" pitchFamily="18" charset="0"/>
              </a:rPr>
              <a:t> of Epidemiology 1991;134:1051	</a:t>
            </a:r>
          </a:p>
          <a:p>
            <a:pPr>
              <a:buFont typeface="Wingdings" panose="05000000000000000000" pitchFamily="2" charset="2"/>
              <a:buChar char="Ø"/>
            </a:pPr>
            <a:r>
              <a:rPr lang="en-US" sz="2400" dirty="0" err="1" smtClean="0">
                <a:solidFill>
                  <a:prstClr val="black"/>
                </a:solidFill>
                <a:latin typeface="Times New Roman" panose="02020603050405020304" pitchFamily="18" charset="0"/>
                <a:cs typeface="Times New Roman" panose="02020603050405020304" pitchFamily="18" charset="0"/>
              </a:rPr>
              <a:t>Herold</a:t>
            </a:r>
            <a:r>
              <a:rPr lang="en-US" sz="2400" dirty="0" smtClean="0">
                <a:solidFill>
                  <a:prstClr val="black"/>
                </a:solidFill>
                <a:latin typeface="Times New Roman" panose="02020603050405020304" pitchFamily="18" charset="0"/>
                <a:cs typeface="Times New Roman" panose="02020603050405020304" pitchFamily="18" charset="0"/>
              </a:rPr>
              <a:t> JM. Surveys and sampling. In: Greg M, ed. Field epidemiology. 3rd ed. </a:t>
            </a:r>
            <a:r>
              <a:rPr lang="en-US" sz="2400" dirty="0">
                <a:solidFill>
                  <a:prstClr val="black"/>
                </a:solidFill>
                <a:latin typeface="Times New Roman" panose="02020603050405020304" pitchFamily="18" charset="0"/>
                <a:cs typeface="Times New Roman" panose="02020603050405020304" pitchFamily="18" charset="0"/>
              </a:rPr>
              <a:t>New </a:t>
            </a:r>
            <a:r>
              <a:rPr lang="en-US" sz="2400" dirty="0">
                <a:solidFill>
                  <a:prstClr val="black"/>
                </a:solidFill>
                <a:latin typeface="Times New Roman" panose="02020603050405020304" pitchFamily="18" charset="0"/>
                <a:cs typeface="Times New Roman" panose="02020603050405020304" pitchFamily="18" charset="0"/>
              </a:rPr>
              <a:t>York: Oxford University Press; 2008:97–117.</a:t>
            </a:r>
          </a:p>
          <a:p>
            <a:endParaRPr lang="en-US" dirty="0"/>
          </a:p>
        </p:txBody>
      </p:sp>
    </p:spTree>
    <p:extLst>
      <p:ext uri="{BB962C8B-B14F-4D97-AF65-F5344CB8AC3E}">
        <p14:creationId xmlns:p14="http://schemas.microsoft.com/office/powerpoint/2010/main" val="12236987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8077201" cy="914400"/>
          </a:xfrm>
        </p:spPr>
        <p:txBody>
          <a:bodyPr/>
          <a:lstStyle/>
          <a:p>
            <a:r>
              <a:rPr lang="en-US" b="1" dirty="0" smtClean="0"/>
              <a:t>Uses of Epidemiological studies</a:t>
            </a:r>
            <a:endParaRPr lang="en-US" b="1" dirty="0"/>
          </a:p>
        </p:txBody>
      </p:sp>
      <p:sp>
        <p:nvSpPr>
          <p:cNvPr id="3" name="Content Placeholder 2"/>
          <p:cNvSpPr>
            <a:spLocks noGrp="1"/>
          </p:cNvSpPr>
          <p:nvPr>
            <p:ph idx="1"/>
          </p:nvPr>
        </p:nvSpPr>
        <p:spPr>
          <a:xfrm>
            <a:off x="609598" y="1600200"/>
            <a:ext cx="7696201" cy="4441163"/>
          </a:xfrm>
        </p:spPr>
        <p:txBody>
          <a:bodyPr>
            <a:normAutofit/>
          </a:bodyPr>
          <a:lstStyle/>
          <a:p>
            <a:pPr marL="365125" lvl="0" indent="-255588" defTabSz="914400" fontAlgn="base">
              <a:spcBef>
                <a:spcPts val="400"/>
              </a:spcBef>
              <a:spcAft>
                <a:spcPct val="0"/>
              </a:spcAft>
              <a:buClr>
                <a:srgbClr val="2DA2BF"/>
              </a:buClr>
              <a:buSzPct val="68000"/>
              <a:buFont typeface="Wingdings 3" panose="05040102010807070707" pitchFamily="18" charset="2"/>
              <a:buChar char=""/>
            </a:pPr>
            <a:r>
              <a:rPr lang="en-GB" altLang="sw-KE" sz="2800" dirty="0">
                <a:solidFill>
                  <a:schemeClr val="tx1"/>
                </a:solidFill>
                <a:latin typeface="Arial" panose="020B0604020202020204" pitchFamily="34" charset="0"/>
                <a:cs typeface="Arial" panose="020B0604020202020204" pitchFamily="34" charset="0"/>
              </a:rPr>
              <a:t>Provision of data necessary for planning and evaluation of health care</a:t>
            </a:r>
          </a:p>
          <a:p>
            <a:pPr marL="365125" lvl="0" indent="-255588" defTabSz="914400" fontAlgn="base">
              <a:spcBef>
                <a:spcPts val="400"/>
              </a:spcBef>
              <a:spcAft>
                <a:spcPct val="0"/>
              </a:spcAft>
              <a:buClr>
                <a:srgbClr val="2DA2BF"/>
              </a:buClr>
              <a:buSzPct val="68000"/>
              <a:buFont typeface="Wingdings 3" panose="05040102010807070707" pitchFamily="18" charset="2"/>
              <a:buChar char=""/>
            </a:pPr>
            <a:r>
              <a:rPr lang="en-GB" altLang="sw-KE" sz="2800" dirty="0">
                <a:solidFill>
                  <a:prstClr val="black"/>
                </a:solidFill>
                <a:latin typeface="Arial" panose="020B0604020202020204" pitchFamily="34" charset="0"/>
                <a:cs typeface="Arial" panose="020B0604020202020204" pitchFamily="34" charset="0"/>
              </a:rPr>
              <a:t>Identification of determinants of diseases so as to enable prevention</a:t>
            </a:r>
          </a:p>
          <a:p>
            <a:pPr marL="365125" lvl="0" indent="-255588" defTabSz="914400" fontAlgn="base">
              <a:spcBef>
                <a:spcPts val="400"/>
              </a:spcBef>
              <a:spcAft>
                <a:spcPct val="0"/>
              </a:spcAft>
              <a:buClr>
                <a:srgbClr val="2DA2BF"/>
              </a:buClr>
              <a:buSzPct val="68000"/>
              <a:buFont typeface="Wingdings 3" panose="05040102010807070707" pitchFamily="18" charset="2"/>
              <a:buChar char=""/>
            </a:pPr>
            <a:r>
              <a:rPr lang="en-GB" altLang="sw-KE" sz="2800" dirty="0">
                <a:solidFill>
                  <a:prstClr val="black"/>
                </a:solidFill>
                <a:latin typeface="Arial" panose="020B0604020202020204" pitchFamily="34" charset="0"/>
                <a:cs typeface="Arial" panose="020B0604020202020204" pitchFamily="34" charset="0"/>
              </a:rPr>
              <a:t>Evaluation of methods used to control disease</a:t>
            </a:r>
          </a:p>
          <a:p>
            <a:pPr marL="365125" lvl="0" indent="-255588" defTabSz="914400" fontAlgn="base">
              <a:spcBef>
                <a:spcPts val="400"/>
              </a:spcBef>
              <a:spcAft>
                <a:spcPct val="0"/>
              </a:spcAft>
              <a:buClr>
                <a:srgbClr val="2DA2BF"/>
              </a:buClr>
              <a:buSzPct val="68000"/>
              <a:buFont typeface="Wingdings 3" panose="05040102010807070707" pitchFamily="18" charset="2"/>
              <a:buChar char=""/>
            </a:pPr>
            <a:r>
              <a:rPr lang="en-GB" altLang="sw-KE" sz="2800" dirty="0">
                <a:solidFill>
                  <a:prstClr val="black"/>
                </a:solidFill>
                <a:latin typeface="Arial" panose="020B0604020202020204" pitchFamily="34" charset="0"/>
                <a:cs typeface="Arial" panose="020B0604020202020204" pitchFamily="34" charset="0"/>
              </a:rPr>
              <a:t>Description of natural history of disease</a:t>
            </a:r>
          </a:p>
          <a:p>
            <a:pPr marL="365125" lvl="0" indent="-255588" defTabSz="914400" fontAlgn="base">
              <a:spcBef>
                <a:spcPts val="400"/>
              </a:spcBef>
              <a:spcAft>
                <a:spcPct val="0"/>
              </a:spcAft>
              <a:buClr>
                <a:srgbClr val="2DA2BF"/>
              </a:buClr>
              <a:buSzPct val="68000"/>
              <a:buFont typeface="Wingdings 3" panose="05040102010807070707" pitchFamily="18" charset="2"/>
              <a:buChar char=""/>
            </a:pPr>
            <a:r>
              <a:rPr lang="en-GB" altLang="sw-KE" sz="2800" dirty="0">
                <a:solidFill>
                  <a:prstClr val="black"/>
                </a:solidFill>
                <a:latin typeface="Arial" panose="020B0604020202020204" pitchFamily="34" charset="0"/>
                <a:cs typeface="Arial" panose="020B0604020202020204" pitchFamily="34" charset="0"/>
              </a:rPr>
              <a:t>Classification of disease</a:t>
            </a:r>
          </a:p>
          <a:p>
            <a:endParaRPr lang="en-US" dirty="0"/>
          </a:p>
        </p:txBody>
      </p:sp>
    </p:spTree>
    <p:extLst>
      <p:ext uri="{BB962C8B-B14F-4D97-AF65-F5344CB8AC3E}">
        <p14:creationId xmlns:p14="http://schemas.microsoft.com/office/powerpoint/2010/main" val="2231606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914400"/>
            <a:ext cx="8001001" cy="762000"/>
          </a:xfrm>
        </p:spPr>
        <p:txBody>
          <a:bodyPr>
            <a:normAutofit/>
          </a:bodyPr>
          <a:lstStyle/>
          <a:p>
            <a:r>
              <a:rPr lang="en-US" b="1" dirty="0" smtClean="0"/>
              <a:t>Methods cont....</a:t>
            </a:r>
            <a:endParaRPr lang="en-US" b="1" dirty="0"/>
          </a:p>
        </p:txBody>
      </p:sp>
      <p:sp>
        <p:nvSpPr>
          <p:cNvPr id="3" name="Content Placeholder 2"/>
          <p:cNvSpPr>
            <a:spLocks noGrp="1"/>
          </p:cNvSpPr>
          <p:nvPr>
            <p:ph idx="1"/>
          </p:nvPr>
        </p:nvSpPr>
        <p:spPr>
          <a:xfrm>
            <a:off x="609598" y="1828801"/>
            <a:ext cx="8001001" cy="3429000"/>
          </a:xfrm>
        </p:spPr>
        <p:txBody>
          <a:bodyPr/>
          <a:lstStyle/>
          <a:p>
            <a:pPr>
              <a:buNone/>
            </a:pPr>
            <a:r>
              <a:rPr lang="en-US" dirty="0" smtClean="0"/>
              <a:t>	</a:t>
            </a:r>
            <a:r>
              <a:rPr lang="en-US" sz="2800" dirty="0" smtClean="0">
                <a:latin typeface="Arial" panose="020B0604020202020204" pitchFamily="34" charset="0"/>
                <a:cs typeface="Arial" panose="020B0604020202020204" pitchFamily="34" charset="0"/>
              </a:rPr>
              <a:t>Epidemiological studies can be classified into two broad categories:</a:t>
            </a:r>
          </a:p>
          <a:p>
            <a:pPr lvl="1"/>
            <a:r>
              <a:rPr lang="en-US" sz="2800" b="1" dirty="0" smtClean="0">
                <a:latin typeface="Arial" panose="020B0604020202020204" pitchFamily="34" charset="0"/>
                <a:cs typeface="Arial" panose="020B0604020202020204" pitchFamily="34" charset="0"/>
              </a:rPr>
              <a:t>Observational studies/Non-Interventional/Descriptive</a:t>
            </a:r>
          </a:p>
          <a:p>
            <a:pPr lvl="1"/>
            <a:r>
              <a:rPr lang="en-US" sz="2800" b="1" dirty="0" smtClean="0">
                <a:latin typeface="Arial" panose="020B0604020202020204" pitchFamily="34" charset="0"/>
                <a:cs typeface="Arial" panose="020B0604020202020204" pitchFamily="34" charset="0"/>
              </a:rPr>
              <a:t>Experimental studies/Interventional</a:t>
            </a:r>
            <a:endParaRPr lang="en-US" sz="2800" dirty="0" smtClean="0">
              <a:latin typeface="Arial" panose="020B0604020202020204" pitchFamily="34" charset="0"/>
              <a:cs typeface="Arial" panose="020B0604020202020204" pitchFamily="34" charset="0"/>
            </a:endParaRP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567" y="457200"/>
            <a:ext cx="7540833" cy="762000"/>
          </a:xfrm>
        </p:spPr>
        <p:txBody>
          <a:bodyPr/>
          <a:lstStyle/>
          <a:p>
            <a:r>
              <a:rPr lang="en-US" b="1" dirty="0" smtClean="0"/>
              <a:t>Methods </a:t>
            </a:r>
            <a:r>
              <a:rPr lang="en-US" b="1" dirty="0" err="1" smtClean="0"/>
              <a:t>cont</a:t>
            </a:r>
            <a:r>
              <a:rPr lang="en-US" b="1" dirty="0" smtClean="0"/>
              <a:t>…</a:t>
            </a:r>
            <a:endParaRPr lang="en-US" b="1" dirty="0"/>
          </a:p>
        </p:txBody>
      </p:sp>
      <p:sp>
        <p:nvSpPr>
          <p:cNvPr id="3" name="Content Placeholder 2"/>
          <p:cNvSpPr>
            <a:spLocks noGrp="1"/>
          </p:cNvSpPr>
          <p:nvPr>
            <p:ph idx="1"/>
          </p:nvPr>
        </p:nvSpPr>
        <p:spPr>
          <a:xfrm>
            <a:off x="609598" y="1371600"/>
            <a:ext cx="8001001" cy="4800600"/>
          </a:xfrm>
        </p:spPr>
        <p:txBody>
          <a:bodyPr>
            <a:normAutofit fontScale="92500" lnSpcReduction="10000"/>
          </a:bodyPr>
          <a:lstStyle/>
          <a:p>
            <a:pPr>
              <a:buNone/>
            </a:pPr>
            <a:r>
              <a:rPr lang="en-US" dirty="0" smtClean="0"/>
              <a:t>	</a:t>
            </a:r>
            <a:r>
              <a:rPr lang="en-US" sz="2800" b="1" dirty="0" smtClean="0">
                <a:latin typeface="Arial" panose="020B0604020202020204" pitchFamily="34" charset="0"/>
                <a:cs typeface="Arial" panose="020B0604020202020204" pitchFamily="34" charset="0"/>
              </a:rPr>
              <a:t>Observational studies</a:t>
            </a:r>
          </a:p>
          <a:p>
            <a:pPr>
              <a:buFont typeface="Wingdings" panose="05000000000000000000" pitchFamily="2" charset="2"/>
              <a:buChar char="Ø"/>
            </a:pPr>
            <a:r>
              <a:rPr lang="en-US" sz="2800" dirty="0" smtClean="0">
                <a:latin typeface="Arial" panose="020B0604020202020204" pitchFamily="34" charset="0"/>
                <a:cs typeface="Arial" panose="020B0604020202020204" pitchFamily="34" charset="0"/>
              </a:rPr>
              <a:t>These </a:t>
            </a:r>
            <a:r>
              <a:rPr lang="en-US" sz="2800" dirty="0">
                <a:latin typeface="Arial" panose="020B0604020202020204" pitchFamily="34" charset="0"/>
                <a:cs typeface="Arial" panose="020B0604020202020204" pitchFamily="34" charset="0"/>
              </a:rPr>
              <a:t>are carried out in order to determine the frequency of disease, the kind of people affected and where and when it occurs. The information from these studies is </a:t>
            </a:r>
            <a:r>
              <a:rPr lang="en-US" sz="2800" dirty="0" err="1">
                <a:latin typeface="Arial" panose="020B0604020202020204" pitchFamily="34" charset="0"/>
                <a:cs typeface="Arial" panose="020B0604020202020204" pitchFamily="34" charset="0"/>
              </a:rPr>
              <a:t>analysed</a:t>
            </a:r>
            <a:r>
              <a:rPr lang="en-US" sz="2800" dirty="0">
                <a:latin typeface="Arial" panose="020B0604020202020204" pitchFamily="34" charset="0"/>
                <a:cs typeface="Arial" panose="020B0604020202020204" pitchFamily="34" charset="0"/>
              </a:rPr>
              <a:t> to show the distribution of attributes and variables</a:t>
            </a:r>
          </a:p>
          <a:p>
            <a:pPr marL="0" indent="0">
              <a:buNone/>
            </a:pPr>
            <a:r>
              <a:rPr lang="en-US" sz="2800" dirty="0" smtClean="0">
                <a:latin typeface="Arial" panose="020B0604020202020204" pitchFamily="34" charset="0"/>
                <a:cs typeface="Arial" panose="020B0604020202020204" pitchFamily="34" charset="0"/>
              </a:rPr>
              <a:t>	These </a:t>
            </a:r>
            <a:r>
              <a:rPr lang="en-US" sz="2800" dirty="0">
                <a:latin typeface="Arial" panose="020B0604020202020204" pitchFamily="34" charset="0"/>
                <a:cs typeface="Arial" panose="020B0604020202020204" pitchFamily="34" charset="0"/>
              </a:rPr>
              <a:t>studies are useful for</a:t>
            </a:r>
          </a:p>
          <a:p>
            <a:pPr lvl="1">
              <a:buFont typeface="Wingdings" panose="05000000000000000000" pitchFamily="2" charset="2"/>
              <a:buChar char="Ø"/>
            </a:pPr>
            <a:r>
              <a:rPr lang="en-US" sz="2800" i="1" dirty="0">
                <a:latin typeface="Arial" panose="020B0604020202020204" pitchFamily="34" charset="0"/>
                <a:cs typeface="Arial" panose="020B0604020202020204" pitchFamily="34" charset="0"/>
              </a:rPr>
              <a:t>Resource allocation</a:t>
            </a:r>
            <a:endParaRPr lang="en-US" sz="28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2800" i="1" dirty="0">
                <a:latin typeface="Arial" panose="020B0604020202020204" pitchFamily="34" charset="0"/>
                <a:cs typeface="Arial" panose="020B0604020202020204" pitchFamily="34" charset="0"/>
              </a:rPr>
              <a:t>For health planning</a:t>
            </a:r>
            <a:endParaRPr lang="en-US" sz="28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2800" i="1" dirty="0">
                <a:latin typeface="Arial" panose="020B0604020202020204" pitchFamily="34" charset="0"/>
                <a:cs typeface="Arial" panose="020B0604020202020204" pitchFamily="34" charset="0"/>
              </a:rPr>
              <a:t>Hypothesis generation and suggest clues about etiology</a:t>
            </a:r>
            <a:endParaRPr lang="en-US" sz="2800" dirty="0">
              <a:latin typeface="Arial" panose="020B0604020202020204" pitchFamily="34" charset="0"/>
              <a:cs typeface="Arial" panose="020B0604020202020204" pitchFamily="34" charset="0"/>
            </a:endParaRP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7924801" cy="914400"/>
          </a:xfrm>
        </p:spPr>
        <p:txBody>
          <a:bodyPr/>
          <a:lstStyle/>
          <a:p>
            <a:r>
              <a:rPr lang="en-US" b="1" dirty="0" smtClean="0"/>
              <a:t>Methods </a:t>
            </a:r>
            <a:r>
              <a:rPr lang="en-US" b="1" dirty="0" err="1" smtClean="0"/>
              <a:t>cont</a:t>
            </a:r>
            <a:r>
              <a:rPr lang="en-US" b="1" dirty="0" smtClean="0"/>
              <a:t>…</a:t>
            </a:r>
            <a:endParaRPr lang="en-US" b="1" dirty="0"/>
          </a:p>
        </p:txBody>
      </p:sp>
      <p:sp>
        <p:nvSpPr>
          <p:cNvPr id="3" name="Content Placeholder 2"/>
          <p:cNvSpPr>
            <a:spLocks noGrp="1"/>
          </p:cNvSpPr>
          <p:nvPr>
            <p:ph idx="1"/>
          </p:nvPr>
        </p:nvSpPr>
        <p:spPr>
          <a:xfrm>
            <a:off x="609598" y="1447800"/>
            <a:ext cx="7924801" cy="4593563"/>
          </a:xfrm>
        </p:spPr>
        <p:txBody>
          <a:bodyPr>
            <a:normAutofit/>
          </a:bodyPr>
          <a:lstStyle/>
          <a:p>
            <a:pPr>
              <a:buNone/>
            </a:pPr>
            <a:r>
              <a:rPr lang="en-US" sz="2800" dirty="0" smtClean="0">
                <a:latin typeface="Arial" panose="020B0604020202020204" pitchFamily="34" charset="0"/>
                <a:cs typeface="Arial" panose="020B0604020202020204" pitchFamily="34" charset="0"/>
              </a:rPr>
              <a:t>Observational studies can </a:t>
            </a:r>
            <a:r>
              <a:rPr lang="en-US" sz="2800" dirty="0">
                <a:latin typeface="Arial" panose="020B0604020202020204" pitchFamily="34" charset="0"/>
                <a:cs typeface="Arial" panose="020B0604020202020204" pitchFamily="34" charset="0"/>
              </a:rPr>
              <a:t>divide into two main groups</a:t>
            </a:r>
            <a:r>
              <a:rPr lang="en-US" sz="2800" dirty="0" smtClean="0">
                <a:latin typeface="Arial" panose="020B0604020202020204" pitchFamily="34" charset="0"/>
                <a:cs typeface="Arial" panose="020B0604020202020204" pitchFamily="34" charset="0"/>
              </a:rPr>
              <a:t>:</a:t>
            </a:r>
            <a:endParaRPr lang="en-US" sz="2800" dirty="0">
              <a:latin typeface="Arial" panose="020B0604020202020204" pitchFamily="34" charset="0"/>
              <a:cs typeface="Arial" panose="020B0604020202020204" pitchFamily="34" charset="0"/>
            </a:endParaRPr>
          </a:p>
          <a:p>
            <a:pPr>
              <a:buFont typeface="Wingdings" panose="05000000000000000000" pitchFamily="2" charset="2"/>
              <a:buChar char="Ø"/>
            </a:pPr>
            <a:r>
              <a:rPr lang="en-US" sz="2800" b="1" dirty="0" smtClean="0">
                <a:latin typeface="Arial" panose="020B0604020202020204" pitchFamily="34" charset="0"/>
                <a:cs typeface="Arial" panose="020B0604020202020204" pitchFamily="34" charset="0"/>
              </a:rPr>
              <a:t>Descriptive Studies</a:t>
            </a:r>
            <a:endParaRPr lang="en-US" sz="2800" b="1" dirty="0">
              <a:latin typeface="Arial" panose="020B0604020202020204" pitchFamily="34" charset="0"/>
              <a:cs typeface="Arial" panose="020B0604020202020204" pitchFamily="34" charset="0"/>
            </a:endParaRPr>
          </a:p>
          <a:p>
            <a:pPr>
              <a:buFont typeface="Wingdings" panose="05000000000000000000" pitchFamily="2" charset="2"/>
              <a:buChar char="Ø"/>
            </a:pPr>
            <a:r>
              <a:rPr lang="en-US" sz="2800" b="1" dirty="0" smtClean="0">
                <a:latin typeface="Arial" panose="020B0604020202020204" pitchFamily="34" charset="0"/>
                <a:cs typeface="Arial" panose="020B0604020202020204" pitchFamily="34" charset="0"/>
              </a:rPr>
              <a:t>Analytical </a:t>
            </a:r>
            <a:r>
              <a:rPr lang="en-US" sz="2800" b="1" dirty="0">
                <a:latin typeface="Arial" panose="020B0604020202020204" pitchFamily="34" charset="0"/>
                <a:cs typeface="Arial" panose="020B0604020202020204" pitchFamily="34" charset="0"/>
              </a:rPr>
              <a:t>Studies</a:t>
            </a:r>
          </a:p>
          <a:p>
            <a:pPr>
              <a:buNone/>
            </a:pPr>
            <a:endParaRPr lang="en-US" sz="2800" b="1" dirty="0" smtClean="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8001001" cy="762000"/>
          </a:xfrm>
        </p:spPr>
        <p:txBody>
          <a:bodyPr>
            <a:normAutofit fontScale="90000"/>
          </a:bodyPr>
          <a:lstStyle/>
          <a:p>
            <a:r>
              <a:rPr lang="en-US" sz="4000" b="1" dirty="0" smtClean="0">
                <a:latin typeface="Arial" panose="020B0604020202020204" pitchFamily="34" charset="0"/>
                <a:cs typeface="Arial" panose="020B0604020202020204" pitchFamily="34" charset="0"/>
              </a:rPr>
              <a:t>Descriptive </a:t>
            </a:r>
            <a:r>
              <a:rPr lang="en-US" sz="4000" b="1" dirty="0">
                <a:latin typeface="Arial" panose="020B0604020202020204" pitchFamily="34" charset="0"/>
                <a:cs typeface="Arial" panose="020B0604020202020204" pitchFamily="34" charset="0"/>
              </a:rPr>
              <a:t>studies</a:t>
            </a:r>
            <a:r>
              <a:rPr lang="en-US" b="1" dirty="0" smtClean="0"/>
              <a:t/>
            </a:r>
            <a:br>
              <a:rPr lang="en-US" b="1" dirty="0" smtClean="0"/>
            </a:br>
            <a:endParaRPr lang="en-US" b="1" dirty="0"/>
          </a:p>
        </p:txBody>
      </p:sp>
      <p:sp>
        <p:nvSpPr>
          <p:cNvPr id="3" name="Content Placeholder 2"/>
          <p:cNvSpPr>
            <a:spLocks noGrp="1"/>
          </p:cNvSpPr>
          <p:nvPr>
            <p:ph idx="1"/>
          </p:nvPr>
        </p:nvSpPr>
        <p:spPr>
          <a:xfrm>
            <a:off x="609598" y="1447800"/>
            <a:ext cx="7924801" cy="4593563"/>
          </a:xfrm>
        </p:spPr>
        <p:txBody>
          <a:bodyPr>
            <a:normAutofit/>
          </a:bodyPr>
          <a:lstStyle/>
          <a:p>
            <a:pPr fontAlgn="base">
              <a:buNone/>
            </a:pPr>
            <a:r>
              <a:rPr lang="en-US" sz="2800" dirty="0" smtClean="0">
                <a:latin typeface="Arial" panose="020B0604020202020204" pitchFamily="34" charset="0"/>
                <a:cs typeface="Arial" panose="020B0604020202020204" pitchFamily="34" charset="0"/>
              </a:rPr>
              <a:t>They describe </a:t>
            </a:r>
            <a:r>
              <a:rPr lang="en-US" sz="2800" dirty="0">
                <a:latin typeface="Arial" panose="020B0604020202020204" pitchFamily="34" charset="0"/>
                <a:cs typeface="Arial" panose="020B0604020202020204" pitchFamily="34" charset="0"/>
              </a:rPr>
              <a:t>the amount and distribution </a:t>
            </a:r>
            <a:r>
              <a:rPr lang="en-US" sz="2800" dirty="0" smtClean="0">
                <a:latin typeface="Arial" panose="020B0604020202020204" pitchFamily="34" charset="0"/>
                <a:cs typeface="Arial" panose="020B0604020202020204" pitchFamily="34" charset="0"/>
              </a:rPr>
              <a:t>of</a:t>
            </a:r>
          </a:p>
          <a:p>
            <a:pPr fontAlgn="base">
              <a:buNone/>
            </a:pPr>
            <a:r>
              <a:rPr lang="en-US" sz="2800" dirty="0" smtClean="0">
                <a:latin typeface="Arial" panose="020B0604020202020204" pitchFamily="34" charset="0"/>
                <a:cs typeface="Arial" panose="020B0604020202020204" pitchFamily="34" charset="0"/>
              </a:rPr>
              <a:t> diseases </a:t>
            </a:r>
            <a:r>
              <a:rPr lang="en-US" sz="2800" dirty="0">
                <a:latin typeface="Arial" panose="020B0604020202020204" pitchFamily="34" charset="0"/>
                <a:cs typeface="Arial" panose="020B0604020202020204" pitchFamily="34" charset="0"/>
              </a:rPr>
              <a:t>within a </a:t>
            </a:r>
            <a:r>
              <a:rPr lang="en-US" sz="2800" dirty="0" smtClean="0">
                <a:latin typeface="Arial" panose="020B0604020202020204" pitchFamily="34" charset="0"/>
                <a:cs typeface="Arial" panose="020B0604020202020204" pitchFamily="34" charset="0"/>
              </a:rPr>
              <a:t>population.</a:t>
            </a:r>
          </a:p>
          <a:p>
            <a:pPr fontAlgn="base">
              <a:buNone/>
            </a:pPr>
            <a:r>
              <a:rPr lang="en-US" sz="2800" dirty="0" smtClean="0">
                <a:latin typeface="Arial" panose="020B0604020202020204" pitchFamily="34" charset="0"/>
                <a:cs typeface="Arial" panose="020B0604020202020204" pitchFamily="34" charset="0"/>
              </a:rPr>
              <a:t>	</a:t>
            </a:r>
          </a:p>
          <a:p>
            <a:pPr fontAlgn="base">
              <a:buNone/>
            </a:pPr>
            <a:r>
              <a:rPr lang="en-US" sz="2800" dirty="0" smtClean="0">
                <a:latin typeface="Arial" panose="020B0604020202020204" pitchFamily="34" charset="0"/>
                <a:cs typeface="Arial" panose="020B0604020202020204" pitchFamily="34" charset="0"/>
              </a:rPr>
              <a:t>They ask </a:t>
            </a:r>
            <a:r>
              <a:rPr lang="en-US" sz="2800" dirty="0">
                <a:latin typeface="Arial" panose="020B0604020202020204" pitchFamily="34" charset="0"/>
                <a:cs typeface="Arial" panose="020B0604020202020204" pitchFamily="34" charset="0"/>
              </a:rPr>
              <a:t>the following; </a:t>
            </a:r>
          </a:p>
          <a:p>
            <a:pPr lvl="0" fontAlgn="base"/>
            <a:r>
              <a:rPr lang="en-US" sz="2800" dirty="0" smtClean="0">
                <a:latin typeface="Arial" panose="020B0604020202020204" pitchFamily="34" charset="0"/>
                <a:cs typeface="Arial" panose="020B0604020202020204" pitchFamily="34" charset="0"/>
              </a:rPr>
              <a:t>What </a:t>
            </a:r>
            <a:r>
              <a:rPr lang="en-US" sz="2800" dirty="0">
                <a:latin typeface="Arial" panose="020B0604020202020204" pitchFamily="34" charset="0"/>
                <a:cs typeface="Arial" panose="020B0604020202020204" pitchFamily="34" charset="0"/>
              </a:rPr>
              <a:t>is the problem and its </a:t>
            </a:r>
            <a:r>
              <a:rPr lang="en-US" sz="2800" dirty="0" smtClean="0">
                <a:latin typeface="Arial" panose="020B0604020202020204" pitchFamily="34" charset="0"/>
                <a:cs typeface="Arial" panose="020B0604020202020204" pitchFamily="34" charset="0"/>
              </a:rPr>
              <a:t>frequency? </a:t>
            </a:r>
          </a:p>
          <a:p>
            <a:pPr lvl="0" fontAlgn="base"/>
            <a:r>
              <a:rPr lang="en-US" sz="2800" dirty="0">
                <a:latin typeface="Arial" panose="020B0604020202020204" pitchFamily="34" charset="0"/>
                <a:cs typeface="Arial" panose="020B0604020202020204" pitchFamily="34" charset="0"/>
              </a:rPr>
              <a:t>Who is involved? </a:t>
            </a:r>
            <a:endParaRPr lang="en-US" sz="2800" dirty="0" smtClean="0">
              <a:latin typeface="Arial" panose="020B0604020202020204" pitchFamily="34" charset="0"/>
              <a:cs typeface="Arial" panose="020B0604020202020204" pitchFamily="34" charset="0"/>
            </a:endParaRPr>
          </a:p>
          <a:p>
            <a:pPr lvl="0" fontAlgn="base"/>
            <a:r>
              <a:rPr lang="en-US" sz="2800" dirty="0">
                <a:latin typeface="Arial" panose="020B0604020202020204" pitchFamily="34" charset="0"/>
                <a:cs typeface="Arial" panose="020B0604020202020204" pitchFamily="34" charset="0"/>
              </a:rPr>
              <a:t>Where and </a:t>
            </a:r>
            <a:endParaRPr lang="en-US" sz="2800" dirty="0" smtClean="0">
              <a:latin typeface="Arial" panose="020B0604020202020204" pitchFamily="34" charset="0"/>
              <a:cs typeface="Arial" panose="020B0604020202020204" pitchFamily="34" charset="0"/>
            </a:endParaRPr>
          </a:p>
          <a:p>
            <a:pPr lvl="0" fontAlgn="base"/>
            <a:r>
              <a:rPr lang="en-US" sz="2800" dirty="0">
                <a:latin typeface="Arial" panose="020B0604020202020204" pitchFamily="34" charset="0"/>
                <a:cs typeface="Arial" panose="020B0604020202020204" pitchFamily="34" charset="0"/>
              </a:rPr>
              <a:t>When?</a:t>
            </a:r>
            <a:r>
              <a:rPr lang="en-US" sz="2800" dirty="0" smtClean="0">
                <a:latin typeface="Arial" panose="020B0604020202020204" pitchFamily="34" charset="0"/>
                <a:cs typeface="Arial" panose="020B0604020202020204" pitchFamily="34" charset="0"/>
              </a:rPr>
              <a:t> </a:t>
            </a:r>
          </a:p>
          <a:p>
            <a:pPr>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15962"/>
          </a:xfrm>
        </p:spPr>
        <p:txBody>
          <a:bodyPr>
            <a:normAutofit/>
          </a:bodyPr>
          <a:lstStyle/>
          <a:p>
            <a:r>
              <a:rPr lang="en-US" b="1" dirty="0" smtClean="0"/>
              <a:t>Descriptive </a:t>
            </a:r>
            <a:r>
              <a:rPr lang="en-US" b="1" dirty="0" err="1" smtClean="0"/>
              <a:t>cont</a:t>
            </a:r>
            <a:r>
              <a:rPr lang="en-US" b="1" dirty="0" smtClean="0"/>
              <a:t>…</a:t>
            </a:r>
            <a:endParaRPr lang="en-US" b="1" dirty="0"/>
          </a:p>
        </p:txBody>
      </p:sp>
      <p:sp>
        <p:nvSpPr>
          <p:cNvPr id="3" name="Content Placeholder 2"/>
          <p:cNvSpPr>
            <a:spLocks noGrp="1"/>
          </p:cNvSpPr>
          <p:nvPr>
            <p:ph idx="1"/>
          </p:nvPr>
        </p:nvSpPr>
        <p:spPr>
          <a:xfrm>
            <a:off x="457200" y="1371600"/>
            <a:ext cx="8229600" cy="5257800"/>
          </a:xfrm>
        </p:spPr>
        <p:txBody>
          <a:bodyPr/>
          <a:lstStyle/>
          <a:p>
            <a:pPr marL="0" lvl="0" indent="0">
              <a:buNone/>
            </a:pPr>
            <a:r>
              <a:rPr lang="en-US" sz="2800" b="1" dirty="0">
                <a:latin typeface="Arial" panose="020B0604020202020204" pitchFamily="34" charset="0"/>
                <a:cs typeface="Arial" panose="020B0604020202020204" pitchFamily="34" charset="0"/>
              </a:rPr>
              <a:t>T</a:t>
            </a:r>
            <a:r>
              <a:rPr lang="en-US" sz="2800" b="1" dirty="0" smtClean="0">
                <a:latin typeface="Arial" panose="020B0604020202020204" pitchFamily="34" charset="0"/>
                <a:cs typeface="Arial" panose="020B0604020202020204" pitchFamily="34" charset="0"/>
              </a:rPr>
              <a:t>ypes </a:t>
            </a:r>
            <a:r>
              <a:rPr lang="en-US" sz="2800" b="1" dirty="0">
                <a:latin typeface="Arial" panose="020B0604020202020204" pitchFamily="34" charset="0"/>
                <a:cs typeface="Arial" panose="020B0604020202020204" pitchFamily="34" charset="0"/>
              </a:rPr>
              <a:t>of descriptive studies </a:t>
            </a:r>
            <a:endParaRPr lang="en-US" sz="2800" dirty="0" smtClean="0">
              <a:latin typeface="Arial" panose="020B0604020202020204" pitchFamily="34" charset="0"/>
              <a:cs typeface="Arial" panose="020B0604020202020204" pitchFamily="34" charset="0"/>
            </a:endParaRPr>
          </a:p>
          <a:p>
            <a:pPr marL="514350" lvl="0" indent="-514350">
              <a:buFont typeface="+mj-lt"/>
              <a:buAutoNum type="arabicPeriod"/>
            </a:pPr>
            <a:r>
              <a:rPr lang="en-US" sz="2800" dirty="0" smtClean="0">
                <a:latin typeface="Arial" panose="020B0604020202020204" pitchFamily="34" charset="0"/>
                <a:cs typeface="Arial" panose="020B0604020202020204" pitchFamily="34" charset="0"/>
              </a:rPr>
              <a:t>Case reports/series</a:t>
            </a:r>
          </a:p>
          <a:p>
            <a:pPr marL="514350" lvl="0" indent="-514350">
              <a:buFont typeface="+mj-lt"/>
              <a:buAutoNum type="arabicPeriod"/>
            </a:pPr>
            <a:r>
              <a:rPr lang="en-US" sz="2800" dirty="0">
                <a:latin typeface="Arial" panose="020B0604020202020204" pitchFamily="34" charset="0"/>
                <a:cs typeface="Arial" panose="020B0604020202020204" pitchFamily="34" charset="0"/>
              </a:rPr>
              <a:t>Review of records</a:t>
            </a:r>
          </a:p>
          <a:p>
            <a:pPr marL="514350" lvl="0" indent="-514350">
              <a:buFont typeface="+mj-lt"/>
              <a:buAutoNum type="arabicPeriod"/>
            </a:pPr>
            <a:r>
              <a:rPr lang="en-US" sz="2800" dirty="0" smtClean="0">
                <a:latin typeface="Arial" panose="020B0604020202020204" pitchFamily="34" charset="0"/>
                <a:cs typeface="Arial" panose="020B0604020202020204" pitchFamily="34" charset="0"/>
              </a:rPr>
              <a:t>Ecological studies - correlational</a:t>
            </a:r>
          </a:p>
          <a:p>
            <a:pPr marL="514350" lvl="0" indent="-514350">
              <a:buFont typeface="+mj-lt"/>
              <a:buAutoNum type="arabicPeriod"/>
            </a:pPr>
            <a:r>
              <a:rPr lang="en-US" sz="2800" dirty="0" smtClean="0">
                <a:latin typeface="Arial" panose="020B0604020202020204" pitchFamily="34" charset="0"/>
                <a:cs typeface="Arial" panose="020B0604020202020204" pitchFamily="34" charset="0"/>
              </a:rPr>
              <a:t>Cross sectional studies – Prevalence</a:t>
            </a:r>
          </a:p>
          <a:p>
            <a:pPr marL="514350" lvl="0" indent="-514350">
              <a:buFont typeface="+mj-lt"/>
              <a:buAutoNum type="arabicPeriod"/>
            </a:pPr>
            <a:r>
              <a:rPr lang="en-US" sz="2800" dirty="0" smtClean="0">
                <a:latin typeface="Arial" panose="020B0604020202020204" pitchFamily="34" charset="0"/>
                <a:cs typeface="Arial" panose="020B0604020202020204" pitchFamily="34" charset="0"/>
              </a:rPr>
              <a:t>Longitudinal studies- Incidence</a:t>
            </a:r>
          </a:p>
          <a:p>
            <a:pPr>
              <a:buNone/>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2112</TotalTime>
  <Words>1461</Words>
  <Application>Microsoft Office PowerPoint</Application>
  <PresentationFormat>On-screen Show (4:3)</PresentationFormat>
  <Paragraphs>244</Paragraphs>
  <Slides>38</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38</vt:i4>
      </vt:variant>
    </vt:vector>
  </HeadingPairs>
  <TitlesOfParts>
    <vt:vector size="46" baseType="lpstr">
      <vt:lpstr>Arial</vt:lpstr>
      <vt:lpstr>Calibri</vt:lpstr>
      <vt:lpstr>Times New Roman</vt:lpstr>
      <vt:lpstr>Trebuchet MS</vt:lpstr>
      <vt:lpstr>Wingdings</vt:lpstr>
      <vt:lpstr>Wingdings 2</vt:lpstr>
      <vt:lpstr>Wingdings 3</vt:lpstr>
      <vt:lpstr>Facet</vt:lpstr>
      <vt:lpstr>Epidemiological Methods used to study disease in a population Session 3</vt:lpstr>
      <vt:lpstr>Learning objectives</vt:lpstr>
      <vt:lpstr>EPIDEMIOLOGICAL METHODS</vt:lpstr>
      <vt:lpstr>Uses of Epidemiological studies</vt:lpstr>
      <vt:lpstr>Methods cont....</vt:lpstr>
      <vt:lpstr>Methods cont…</vt:lpstr>
      <vt:lpstr>Methods cont…</vt:lpstr>
      <vt:lpstr>Descriptive studies </vt:lpstr>
      <vt:lpstr>Descriptive cont…</vt:lpstr>
      <vt:lpstr>Descriptive cont… </vt:lpstr>
      <vt:lpstr>Descriptive cont…</vt:lpstr>
      <vt:lpstr>Advantages &amp; Disadvantages of Case Reports/Case Series/ Review of records </vt:lpstr>
      <vt:lpstr>PowerPoint Presentation</vt:lpstr>
      <vt:lpstr>Descriptive cont…</vt:lpstr>
      <vt:lpstr> Descriptive studies</vt:lpstr>
      <vt:lpstr>Ecological/ Correlational studies</vt:lpstr>
      <vt:lpstr>Descriptive cont…</vt:lpstr>
      <vt:lpstr>Descriptive cont…</vt:lpstr>
      <vt:lpstr>PowerPoint Presentation</vt:lpstr>
      <vt:lpstr>PowerPoint Presentation</vt:lpstr>
      <vt:lpstr>Descriptive cont…</vt:lpstr>
      <vt:lpstr>Descriptive cont…</vt:lpstr>
      <vt:lpstr>Descriptive cont…</vt:lpstr>
      <vt:lpstr>Analytical studies  </vt:lpstr>
      <vt:lpstr>Analytical cont…  </vt:lpstr>
      <vt:lpstr>Analytical cont…</vt:lpstr>
      <vt:lpstr>Advantages and Disadvantages of Cross-sectional studies</vt:lpstr>
      <vt:lpstr>Cohort study (“Prospective, “Follow up” study)</vt:lpstr>
      <vt:lpstr>Advantages &amp; Disadvantages of Cohort studies</vt:lpstr>
      <vt:lpstr>Case –control study (“Retrospective” study)</vt:lpstr>
      <vt:lpstr>Advantages &amp; Disadvantages of  Case-control study</vt:lpstr>
      <vt:lpstr>Interventional studies</vt:lpstr>
      <vt:lpstr>Interventional studies</vt:lpstr>
      <vt:lpstr>Interventional studies</vt:lpstr>
      <vt:lpstr>PowerPoint Presentation</vt:lpstr>
      <vt:lpstr>Key Points </vt:lpstr>
      <vt:lpstr>Evaluation</vt:lpstr>
      <vt:lpstr>References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EPIDEMIOLOGICAL STUDIES/METHODS</dc:title>
  <dc:creator>jafari</dc:creator>
  <cp:lastModifiedBy>Rose Iganji</cp:lastModifiedBy>
  <cp:revision>167</cp:revision>
  <dcterms:created xsi:type="dcterms:W3CDTF">2013-01-30T14:02:52Z</dcterms:created>
  <dcterms:modified xsi:type="dcterms:W3CDTF">2021-02-12T12:34:14Z</dcterms:modified>
</cp:coreProperties>
</file>