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9" r:id="rId4"/>
    <p:sldId id="269" r:id="rId5"/>
    <p:sldId id="270" r:id="rId6"/>
    <p:sldId id="271" r:id="rId7"/>
    <p:sldId id="272" r:id="rId8"/>
    <p:sldId id="273" r:id="rId9"/>
    <p:sldId id="258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74" r:id="rId19"/>
    <p:sldId id="275" r:id="rId20"/>
    <p:sldId id="276" r:id="rId21"/>
    <p:sldId id="268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306A3-AF7A-435E-8268-24A0129888C4}" type="datetimeFigureOut">
              <a:rPr lang="id-ID" smtClean="0"/>
              <a:t>26/08/2020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9EBF3-4B0A-426C-A301-38D677A8FC9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31514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7CB6298-1709-4DC9-A336-FF6CBC3CA38F}" type="slidenum">
              <a:rPr lang="id-ID" altLang="en-US" sz="13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id-ID" altLang="en-U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814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CCE4FEF-89DF-4BF2-BF6E-2B70B93059A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E813745-FE94-4393-A4DB-D8140633B2F9}" type="datetimeFigureOut">
              <a:rPr lang="en-US" smtClean="0"/>
              <a:t>8/26/2020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file:///D:\MIK%202020\ABKMIK%202020.xl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543800" cy="2593975"/>
          </a:xfrm>
        </p:spPr>
        <p:txBody>
          <a:bodyPr>
            <a:normAutofit/>
          </a:bodyPr>
          <a:lstStyle/>
          <a:p>
            <a:r>
              <a:rPr lang="id-ID" sz="4800" dirty="0" smtClean="0"/>
              <a:t>PROGRAM DAN KEGIATAN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MANAJEMEN INFORMASI KESEHATAN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5029200"/>
            <a:ext cx="354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KARANGANYAR, 2 SEPTEMBER 2020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61748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IKHTISAR JABATAN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149825"/>
            <a:ext cx="8001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err="1" smtClean="0"/>
              <a:t>Melaksanakan</a:t>
            </a:r>
            <a:r>
              <a:rPr lang="en-US" sz="3200" dirty="0" smtClean="0"/>
              <a:t> </a:t>
            </a:r>
            <a:r>
              <a:rPr lang="en-US" sz="3200" dirty="0" err="1"/>
              <a:t>tugas</a:t>
            </a:r>
            <a:r>
              <a:rPr lang="en-US" sz="3200" dirty="0"/>
              <a:t> </a:t>
            </a:r>
            <a:r>
              <a:rPr lang="en-US" sz="3200" dirty="0" err="1" smtClean="0"/>
              <a:t>penyiapan</a:t>
            </a:r>
            <a:r>
              <a:rPr lang="en-US" sz="3200" dirty="0" smtClean="0"/>
              <a:t> </a:t>
            </a:r>
            <a:r>
              <a:rPr lang="en-US" sz="3200" dirty="0" err="1"/>
              <a:t>bahan</a:t>
            </a:r>
            <a:r>
              <a:rPr lang="en-US" sz="3200" dirty="0"/>
              <a:t> </a:t>
            </a:r>
            <a:r>
              <a:rPr lang="en-US" sz="3200" dirty="0" err="1"/>
              <a:t>perencanaan</a:t>
            </a:r>
            <a:r>
              <a:rPr lang="en-US" sz="3200" dirty="0"/>
              <a:t>, </a:t>
            </a:r>
            <a:r>
              <a:rPr lang="en-US" sz="3200" dirty="0" err="1"/>
              <a:t>perumusan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pelaksanaan</a:t>
            </a:r>
            <a:r>
              <a:rPr lang="en-US" sz="3200" dirty="0"/>
              <a:t> </a:t>
            </a:r>
            <a:r>
              <a:rPr lang="en-US" sz="3200" dirty="0" err="1"/>
              <a:t>kebijakan</a:t>
            </a:r>
            <a:r>
              <a:rPr lang="en-US" sz="3200" dirty="0"/>
              <a:t>, </a:t>
            </a:r>
            <a:r>
              <a:rPr lang="en-US" sz="3200" dirty="0" err="1"/>
              <a:t>pemantauan</a:t>
            </a:r>
            <a:r>
              <a:rPr lang="en-US" sz="3200" dirty="0"/>
              <a:t> </a:t>
            </a:r>
            <a:r>
              <a:rPr lang="en-US" sz="3200" dirty="0" err="1"/>
              <a:t>evaluasi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pelaporan</a:t>
            </a:r>
            <a:r>
              <a:rPr lang="en-US" sz="3200" dirty="0"/>
              <a:t> di </a:t>
            </a:r>
            <a:r>
              <a:rPr lang="en-US" sz="3200" dirty="0" err="1"/>
              <a:t>bidang</a:t>
            </a:r>
            <a:r>
              <a:rPr lang="en-US" sz="3200" dirty="0"/>
              <a:t> </a:t>
            </a:r>
            <a:r>
              <a:rPr lang="en-US" sz="3200" dirty="0" err="1" smtClean="0"/>
              <a:t>Manajemen</a:t>
            </a:r>
            <a:r>
              <a:rPr lang="en-US" sz="3200" dirty="0" smtClean="0"/>
              <a:t> </a:t>
            </a:r>
            <a:r>
              <a:rPr lang="en-US" sz="3200" dirty="0" err="1" smtClean="0"/>
              <a:t>Informasi</a:t>
            </a:r>
            <a:r>
              <a:rPr lang="en-US" sz="3200" dirty="0" smtClean="0"/>
              <a:t> </a:t>
            </a:r>
            <a:r>
              <a:rPr lang="en-US" sz="3200" dirty="0" err="1" smtClean="0"/>
              <a:t>Kesehatan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7340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URAIAN TUGAS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id-ID" dirty="0"/>
              <a:t>Menyusun program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Seksi</a:t>
            </a:r>
            <a:r>
              <a:rPr lang="en-US" dirty="0"/>
              <a:t> </a:t>
            </a:r>
            <a:r>
              <a:rPr lang="en-US" dirty="0" err="1"/>
              <a:t>Managemen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id-ID" dirty="0"/>
              <a:t> Kesehatan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 yang </a:t>
            </a:r>
            <a:r>
              <a:rPr lang="en-US" dirty="0" err="1"/>
              <a:t>berlaku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data yang </a:t>
            </a:r>
            <a:r>
              <a:rPr lang="en-US" dirty="0" err="1"/>
              <a:t>tersedia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pedoman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en-US" dirty="0" err="1"/>
              <a:t>Menjabarkan</a:t>
            </a:r>
            <a:r>
              <a:rPr lang="en-US" dirty="0"/>
              <a:t> </a:t>
            </a:r>
            <a:r>
              <a:rPr lang="en-US" dirty="0" err="1"/>
              <a:t>perintah</a:t>
            </a:r>
            <a:r>
              <a:rPr lang="en-US" dirty="0"/>
              <a:t> </a:t>
            </a:r>
            <a:r>
              <a:rPr lang="en-US" dirty="0" err="1"/>
              <a:t>atasan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pengkajian</a:t>
            </a:r>
            <a:r>
              <a:rPr lang="en-US" dirty="0"/>
              <a:t> </a:t>
            </a:r>
            <a:r>
              <a:rPr lang="en-US" dirty="0" err="1"/>
              <a:t>permasalahan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 yang </a:t>
            </a:r>
            <a:r>
              <a:rPr lang="en-US" dirty="0" err="1"/>
              <a:t>berlaku</a:t>
            </a:r>
            <a:r>
              <a:rPr lang="en-US" dirty="0"/>
              <a:t> agar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ketentuan</a:t>
            </a:r>
            <a:r>
              <a:rPr lang="en-US" dirty="0"/>
              <a:t> yang </a:t>
            </a:r>
            <a:r>
              <a:rPr lang="en-US" dirty="0" err="1"/>
              <a:t>berlaku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en-US" dirty="0" err="1"/>
              <a:t>Membagi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bawahan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tugasnya</a:t>
            </a:r>
            <a:r>
              <a:rPr lang="en-US" dirty="0"/>
              <a:t>,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arahan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petunjuk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lisan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tertulis</a:t>
            </a:r>
            <a:r>
              <a:rPr lang="en-US" dirty="0"/>
              <a:t> </a:t>
            </a:r>
            <a:r>
              <a:rPr lang="en-US" dirty="0" err="1"/>
              <a:t>guna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kelancaran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koordinasi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Kepala</a:t>
            </a:r>
            <a:r>
              <a:rPr lang="en-US" dirty="0"/>
              <a:t> </a:t>
            </a:r>
            <a:r>
              <a:rPr lang="en-US" dirty="0" err="1"/>
              <a:t>Seksi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Kepala</a:t>
            </a:r>
            <a:r>
              <a:rPr lang="en-US" dirty="0"/>
              <a:t> Sub </a:t>
            </a:r>
            <a:r>
              <a:rPr lang="en-US" dirty="0" err="1"/>
              <a:t>Bagian</a:t>
            </a:r>
            <a:r>
              <a:rPr lang="en-US" dirty="0"/>
              <a:t> di </a:t>
            </a:r>
            <a:r>
              <a:rPr lang="en-US" dirty="0" err="1"/>
              <a:t>lingkungan</a:t>
            </a:r>
            <a:r>
              <a:rPr lang="en-US" dirty="0"/>
              <a:t> </a:t>
            </a:r>
            <a:r>
              <a:rPr lang="en-US" dirty="0" err="1"/>
              <a:t>Dinas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mendapatkan</a:t>
            </a:r>
            <a:r>
              <a:rPr lang="en-US" dirty="0"/>
              <a:t> </a:t>
            </a:r>
            <a:r>
              <a:rPr lang="en-US" dirty="0" err="1"/>
              <a:t>masukan</a:t>
            </a:r>
            <a:r>
              <a:rPr lang="en-US" dirty="0"/>
              <a:t>, </a:t>
            </a:r>
            <a:r>
              <a:rPr lang="en-US" dirty="0" err="1"/>
              <a:t>informasi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mengevaluasi</a:t>
            </a:r>
            <a:r>
              <a:rPr lang="en-US" dirty="0"/>
              <a:t> </a:t>
            </a:r>
            <a:r>
              <a:rPr lang="en-US" dirty="0" err="1"/>
              <a:t>permasalahan</a:t>
            </a:r>
            <a:r>
              <a:rPr lang="en-US" dirty="0"/>
              <a:t> agar </a:t>
            </a:r>
            <a:r>
              <a:rPr lang="en-US" dirty="0" err="1"/>
              <a:t>diperoleh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yang optimal;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err="1"/>
              <a:t>Menyusun</a:t>
            </a:r>
            <a:r>
              <a:rPr lang="en-US" dirty="0"/>
              <a:t> </a:t>
            </a:r>
            <a:r>
              <a:rPr lang="en-US" dirty="0" err="1"/>
              <a:t>Regulasi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Pengelolaan</a:t>
            </a:r>
            <a:r>
              <a:rPr lang="en-US" dirty="0"/>
              <a:t> Data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pintu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0665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229600" cy="5440363"/>
          </a:xfrm>
        </p:spPr>
        <p:txBody>
          <a:bodyPr>
            <a:normAutofit lnSpcReduction="10000"/>
          </a:bodyPr>
          <a:lstStyle/>
          <a:p>
            <a:pPr marL="514350" lvl="0" indent="-514350" algn="just">
              <a:buFont typeface="+mj-lt"/>
              <a:buAutoNum type="arabicPeriod" startAt="6"/>
            </a:pPr>
            <a:r>
              <a:rPr lang="en-US" dirty="0" err="1"/>
              <a:t>Meminta</a:t>
            </a:r>
            <a:r>
              <a:rPr lang="en-US" dirty="0"/>
              <a:t> Data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pihak</a:t>
            </a:r>
            <a:r>
              <a:rPr lang="en-US" dirty="0"/>
              <a:t> yang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rabicPeriod" startAt="6"/>
            </a:pPr>
            <a:r>
              <a:rPr lang="en-US" dirty="0" err="1"/>
              <a:t>Mengumpulkan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menggabungkan</a:t>
            </a:r>
            <a:r>
              <a:rPr lang="en-US" dirty="0"/>
              <a:t> data </a:t>
            </a:r>
            <a:r>
              <a:rPr lang="en-US" dirty="0" err="1"/>
              <a:t>rutin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non </a:t>
            </a:r>
            <a:r>
              <a:rPr lang="en-US" dirty="0" err="1"/>
              <a:t>rutin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data; </a:t>
            </a:r>
          </a:p>
          <a:p>
            <a:pPr marL="514350" lvl="0" indent="-514350" algn="just">
              <a:buFont typeface="+mj-lt"/>
              <a:buAutoNum type="arabicPeriod" startAt="6"/>
            </a:pPr>
            <a:r>
              <a:rPr lang="en-US" dirty="0" err="1"/>
              <a:t>Melaksanaan</a:t>
            </a:r>
            <a:r>
              <a:rPr lang="en-US" dirty="0"/>
              <a:t> </a:t>
            </a:r>
            <a:r>
              <a:rPr lang="en-US" dirty="0" err="1"/>
              <a:t>Pengolahan</a:t>
            </a:r>
            <a:r>
              <a:rPr lang="en-US" dirty="0"/>
              <a:t> data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menyusun</a:t>
            </a:r>
            <a:r>
              <a:rPr lang="en-US" dirty="0"/>
              <a:t> </a:t>
            </a:r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Kabupaten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rabicPeriod" startAt="6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penyimpanan</a:t>
            </a:r>
            <a:r>
              <a:rPr lang="en-US" dirty="0"/>
              <a:t>, </a:t>
            </a:r>
            <a:r>
              <a:rPr lang="en-US" dirty="0" err="1"/>
              <a:t>pemeliharaan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penyediaan</a:t>
            </a:r>
            <a:r>
              <a:rPr lang="en-US" dirty="0"/>
              <a:t> </a:t>
            </a:r>
            <a:r>
              <a:rPr lang="en-US" dirty="0" err="1"/>
              <a:t>cadangan</a:t>
            </a:r>
            <a:r>
              <a:rPr lang="en-US" dirty="0"/>
              <a:t> data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rabicPeriod" startAt="6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pemberian</a:t>
            </a:r>
            <a:r>
              <a:rPr lang="en-US" dirty="0"/>
              <a:t> </a:t>
            </a:r>
            <a:r>
              <a:rPr lang="en-US" dirty="0" err="1"/>
              <a:t>umpan</a:t>
            </a:r>
            <a:r>
              <a:rPr lang="en-US" dirty="0"/>
              <a:t> </a:t>
            </a:r>
            <a:r>
              <a:rPr lang="en-US" dirty="0" err="1"/>
              <a:t>balik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data;</a:t>
            </a:r>
          </a:p>
          <a:p>
            <a:pPr marL="514350" lvl="0" indent="-514350" algn="just">
              <a:buFont typeface="+mj-lt"/>
              <a:buAutoNum type="arabicPeriod" startAt="6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Analisis</a:t>
            </a:r>
            <a:r>
              <a:rPr lang="en-US" dirty="0"/>
              <a:t> data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rabicPeriod" startAt="6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penyebarluasan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media </a:t>
            </a:r>
            <a:r>
              <a:rPr lang="en-US" dirty="0" err="1"/>
              <a:t>elektronik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media non </a:t>
            </a:r>
            <a:r>
              <a:rPr lang="en-US" dirty="0" err="1"/>
              <a:t>elektronik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rabicPeriod" startAt="6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pengiriman</a:t>
            </a:r>
            <a:r>
              <a:rPr lang="en-US" dirty="0"/>
              <a:t> data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yang </a:t>
            </a:r>
            <a:r>
              <a:rPr lang="en-US" dirty="0" err="1"/>
              <a:t>dibutuhkan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;</a:t>
            </a:r>
          </a:p>
          <a:p>
            <a:pPr marL="514350" indent="-514350" algn="just">
              <a:buFont typeface="+mj-lt"/>
              <a:buAutoNum type="arabicPeriod" startAt="6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85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14350" lvl="0" indent="-514350" algn="just">
              <a:buFont typeface="+mj-lt"/>
              <a:buAutoNum type="arabicPeriod" startAt="14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fasilitasi</a:t>
            </a:r>
            <a:r>
              <a:rPr lang="en-US" dirty="0"/>
              <a:t> </a:t>
            </a:r>
            <a:r>
              <a:rPr lang="en-US" dirty="0" err="1"/>
              <a:t>pengembangan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di </a:t>
            </a:r>
            <a:r>
              <a:rPr lang="en-US" dirty="0" err="1"/>
              <a:t>Fasilitas</a:t>
            </a:r>
            <a:r>
              <a:rPr lang="en-US" dirty="0"/>
              <a:t> </a:t>
            </a:r>
            <a:r>
              <a:rPr lang="en-US" dirty="0" err="1"/>
              <a:t>Pelayanan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rabicPeriod" startAt="14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pemantauan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penyebarlasan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(</a:t>
            </a:r>
            <a:r>
              <a:rPr lang="en-US" dirty="0" err="1"/>
              <a:t>pemanfaatan</a:t>
            </a:r>
            <a:r>
              <a:rPr lang="en-US" dirty="0"/>
              <a:t> website) yang </a:t>
            </a:r>
            <a:r>
              <a:rPr lang="en-US" dirty="0" err="1"/>
              <a:t>ada</a:t>
            </a:r>
            <a:r>
              <a:rPr lang="en-US" dirty="0"/>
              <a:t> di </a:t>
            </a:r>
            <a:r>
              <a:rPr lang="en-US" dirty="0" err="1"/>
              <a:t>fasilitas</a:t>
            </a:r>
            <a:r>
              <a:rPr lang="en-US" dirty="0"/>
              <a:t> </a:t>
            </a:r>
            <a:r>
              <a:rPr lang="en-US" dirty="0" err="1"/>
              <a:t>kesehatan</a:t>
            </a:r>
            <a:endParaRPr lang="en-US" dirty="0"/>
          </a:p>
          <a:p>
            <a:pPr marL="514350" lvl="0" indent="-514350" algn="just">
              <a:buFont typeface="+mj-lt"/>
              <a:buAutoNum type="arabicPeriod" startAt="14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pemeliharaan</a:t>
            </a:r>
            <a:r>
              <a:rPr lang="en-US" dirty="0"/>
              <a:t> </a:t>
            </a:r>
            <a:r>
              <a:rPr lang="en-US" dirty="0" err="1" smtClean="0"/>
              <a:t>Infrastruktur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 </a:t>
            </a:r>
            <a:r>
              <a:rPr lang="en-US" dirty="0" err="1"/>
              <a:t>pengelolaan</a:t>
            </a:r>
            <a:r>
              <a:rPr lang="en-US" dirty="0"/>
              <a:t> data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di </a:t>
            </a:r>
            <a:r>
              <a:rPr lang="en-US" dirty="0" err="1"/>
              <a:t>fasilitas</a:t>
            </a:r>
            <a:r>
              <a:rPr lang="en-US" dirty="0"/>
              <a:t> </a:t>
            </a:r>
            <a:r>
              <a:rPr lang="en-US" dirty="0" err="1"/>
              <a:t>kesehatan</a:t>
            </a:r>
            <a:endParaRPr lang="en-US" dirty="0"/>
          </a:p>
          <a:p>
            <a:pPr marL="514350" lvl="0" indent="-514350" algn="just">
              <a:buFont typeface="+mj-lt"/>
              <a:buAutoNum type="arabicPeriod" startAt="14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konsultasi</a:t>
            </a:r>
            <a:r>
              <a:rPr lang="en-US" dirty="0"/>
              <a:t> program </a:t>
            </a:r>
            <a:r>
              <a:rPr lang="en-US" dirty="0" err="1"/>
              <a:t>managemen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Propinsi</a:t>
            </a:r>
            <a:endParaRPr lang="en-US" dirty="0"/>
          </a:p>
          <a:p>
            <a:pPr marL="514350" lvl="0" indent="-514350" algn="just">
              <a:buFont typeface="+mj-lt"/>
              <a:buAutoNum type="arabicPeriod" startAt="14"/>
            </a:pP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laporan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atasan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pengambilan</a:t>
            </a:r>
            <a:r>
              <a:rPr lang="en-US" dirty="0"/>
              <a:t> </a:t>
            </a:r>
            <a:r>
              <a:rPr lang="en-US" dirty="0" err="1"/>
              <a:t>kebijakan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rabicPeriod" startAt="14"/>
            </a:pPr>
            <a:r>
              <a:rPr lang="en-US" dirty="0" err="1"/>
              <a:t>Menyampaikan</a:t>
            </a:r>
            <a:r>
              <a:rPr lang="en-US" dirty="0"/>
              <a:t> saran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pertimbangan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atasan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lisan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tertulis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masukan</a:t>
            </a:r>
            <a:r>
              <a:rPr lang="en-US" dirty="0"/>
              <a:t> </a:t>
            </a:r>
            <a:r>
              <a:rPr lang="en-US" dirty="0" err="1"/>
              <a:t>guna</a:t>
            </a:r>
            <a:r>
              <a:rPr lang="en-US" dirty="0"/>
              <a:t> </a:t>
            </a:r>
            <a:r>
              <a:rPr lang="en-US" dirty="0" err="1"/>
              <a:t>kelancaran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;</a:t>
            </a:r>
          </a:p>
          <a:p>
            <a:pPr marL="514350" indent="-514350" algn="just">
              <a:buFont typeface="+mj-lt"/>
              <a:buAutoNum type="arabicPeriod" startAt="14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 lain yang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atasan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fungsinya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011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KEBUTUHAN SARANA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7620000" cy="32766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SERVER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KOMPUTER/ LAPTOP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PERALATAN MAINTENANCE JARINGAN DAN KOMPUTER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KAMERA DIGITAL/DRONE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JARINGAN INTERNET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1836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KEBUTHAN SDM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HASIL ANJAB</a:t>
            </a:r>
          </a:p>
          <a:p>
            <a:pPr marL="0" indent="0">
              <a:buNone/>
            </a:pPr>
            <a:r>
              <a:rPr lang="en-US" dirty="0" smtClean="0">
                <a:hlinkClick r:id="rId2" action="ppaction://hlinkfile"/>
              </a:rPr>
              <a:t>D:\MIK 2020\ABKMIK 2020.xls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87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HASIL KERJA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8221603"/>
              </p:ext>
            </p:extLst>
          </p:nvPr>
        </p:nvGraphicFramePr>
        <p:xfrm>
          <a:off x="228600" y="1447800"/>
          <a:ext cx="8077199" cy="439234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83671"/>
                <a:gridCol w="3792993"/>
                <a:gridCol w="2203386"/>
                <a:gridCol w="1597149"/>
              </a:tblGrid>
              <a:tr h="481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No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Hasil Kerja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Jumlah Hasil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Waktu Penyelesaian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233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1.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id-ID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Rencana k</a:t>
                      </a:r>
                      <a:r>
                        <a:rPr lang="en-GB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egiatan  </a:t>
                      </a:r>
                      <a:r>
                        <a:rPr lang="en-U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manajemen informasi kesehatan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 Pedoman perencanaan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2.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Rencana pelaksanaan kegiatan tahunan  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Dokumen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3.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Bahan Renstra dan Renja SKPD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Dokumen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3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4.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fi-FI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Penetapan Kinerja dan Kerangka Acuan Kerja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Pedoman  Kerja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2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00" algn="r"/>
                          <a:tab pos="576072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Distribusikan dan pelaksanaan kegiatan berjalan efektif.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Arah disposisi/perintah tugas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6.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Profil kesehatan Kabupaten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Dokumen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3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7.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fi-FI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Informasi Kesehatan Elektronik Webb dan Instagram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Dokumen Elektronik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3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8.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fi-FI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Hasil monev sistem informasi Puskesmas dan fayankes lainnya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Dokumen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9.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fi-FI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Kebijakan data satu pintu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Dokumen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10.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fi-FI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Sistem Pengelolaan data satu pintu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Program/Aplikasi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931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9876105"/>
              </p:ext>
            </p:extLst>
          </p:nvPr>
        </p:nvGraphicFramePr>
        <p:xfrm>
          <a:off x="533400" y="914400"/>
          <a:ext cx="8001000" cy="489026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79107"/>
                <a:gridCol w="3757210"/>
                <a:gridCol w="2182600"/>
                <a:gridCol w="1582083"/>
              </a:tblGrid>
              <a:tr h="4425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11.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fi-FI" sz="12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Terpeliharanya</a:t>
                      </a:r>
                      <a:r>
                        <a:rPr lang="fi-FI" sz="1200" baseline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infrastruktur dan aplikasi </a:t>
                      </a:r>
                      <a:r>
                        <a:rPr lang="fi-FI" sz="12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sistem </a:t>
                      </a:r>
                      <a:r>
                        <a:rPr lang="fi-FI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informasi Kesehatan </a:t>
                      </a:r>
                      <a:r>
                        <a:rPr lang="fi-FI" sz="12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di dinas dan </a:t>
                      </a:r>
                      <a:r>
                        <a:rPr lang="fi-FI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Fasyankes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Fasilitasi/ Frekuensi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12.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Materi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dan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fasilitasi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materi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bahan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dalam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rapat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kerja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Materi/bahan presentasi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13.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Kerja sama dengan mitra kerja antar lembaga pemerintah atau non pemerintah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Data dan Dokumen Kerjasama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14.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Keterpaduan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dan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keserasian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kerja</a:t>
                      </a:r>
                      <a:r>
                        <a:rPr lang="en-GB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GB" sz="12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SKPD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Frekuensi Koordinasi/Rapat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2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15.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Terbinannya Pegawai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Frekuensi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16.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Laporan penyelesaian ketugasan lain  berdasarkan disposisi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Laporan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17.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Laporan  monitoring dan evaluasi pelaksanaan tugas 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Laporan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d-ID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8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18.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fi-FI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Tingkat pencapaian program dan permasalahan serta  pemecahan masalahnya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Alternatif /Analisis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d-ID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19.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2470" algn="l"/>
                          <a:tab pos="1828800" algn="l"/>
                          <a:tab pos="571500" algn="l"/>
                        </a:tabLst>
                      </a:pPr>
                      <a:r>
                        <a:rPr lang="en-GB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Terperiksa dan terkoreksinya hasil pekerjaan bawahan;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Koreksian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20.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Penilaian kinerja bawahan/DP3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Dokumen penilaian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003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21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Laporan pelaksanaan tugas kepada Atasan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Laporan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2400300" algn="l"/>
                        </a:tabLst>
                      </a:pPr>
                      <a:r>
                        <a:rPr lang="it-IT" sz="12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85" marR="663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717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>
            <a:cxnSpLocks/>
          </p:cNvCxnSpPr>
          <p:nvPr/>
        </p:nvCxnSpPr>
        <p:spPr>
          <a:xfrm>
            <a:off x="90488" y="1763317"/>
            <a:ext cx="194072" cy="315515"/>
          </a:xfrm>
          <a:prstGeom prst="straightConnector1">
            <a:avLst/>
          </a:prstGeom>
          <a:ln w="730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ight Arrow 4"/>
          <p:cNvSpPr/>
          <p:nvPr/>
        </p:nvSpPr>
        <p:spPr>
          <a:xfrm>
            <a:off x="7758933" y="1631400"/>
            <a:ext cx="289841" cy="11937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200">
              <a:cs typeface="Calibri" panose="020F0502020204030204" pitchFamily="34" charset="0"/>
            </a:endParaRPr>
          </a:p>
        </p:txBody>
      </p:sp>
      <p:sp>
        <p:nvSpPr>
          <p:cNvPr id="16" name="Right Arrow 17"/>
          <p:cNvSpPr/>
          <p:nvPr/>
        </p:nvSpPr>
        <p:spPr>
          <a:xfrm>
            <a:off x="6994792" y="3720642"/>
            <a:ext cx="888374" cy="1850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200">
              <a:cs typeface="Calibri" panose="020F0502020204030204" pitchFamily="34" charset="0"/>
            </a:endParaRPr>
          </a:p>
        </p:txBody>
      </p:sp>
      <p:sp>
        <p:nvSpPr>
          <p:cNvPr id="9279" name="Title 1"/>
          <p:cNvSpPr>
            <a:spLocks noGrp="1"/>
          </p:cNvSpPr>
          <p:nvPr>
            <p:ph type="title"/>
          </p:nvPr>
        </p:nvSpPr>
        <p:spPr>
          <a:xfrm>
            <a:off x="2084785" y="857251"/>
            <a:ext cx="6578203" cy="317897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id-ID" altLang="en-US" sz="2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CASCADING</a:t>
            </a:r>
            <a:r>
              <a:rPr lang="en-ID" altLang="en-US" sz="2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RENSTRA</a:t>
            </a:r>
            <a:endParaRPr lang="id-ID" altLang="en-US" sz="2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6200" y="1221582"/>
            <a:ext cx="9007079" cy="641747"/>
          </a:xfrm>
          <a:solidFill>
            <a:schemeClr val="tx1">
              <a:lumMod val="85000"/>
              <a:lumOff val="15000"/>
            </a:schemeClr>
          </a:solidFill>
        </p:spPr>
        <p:txBody>
          <a:bodyPr rtlCol="0">
            <a:normAutofit/>
          </a:bodyPr>
          <a:lstStyle/>
          <a:p>
            <a:pPr>
              <a:spcBef>
                <a:spcPts val="698"/>
              </a:spcBef>
              <a:defRPr/>
            </a:pPr>
            <a:endParaRPr lang="en-ID" dirty="0"/>
          </a:p>
        </p:txBody>
      </p:sp>
      <p:sp>
        <p:nvSpPr>
          <p:cNvPr id="23563" name="Content Placeholder 2"/>
          <p:cNvSpPr>
            <a:spLocks noGrp="1"/>
          </p:cNvSpPr>
          <p:nvPr>
            <p:ph sz="half" idx="2"/>
          </p:nvPr>
        </p:nvSpPr>
        <p:spPr>
          <a:xfrm>
            <a:off x="90488" y="2874169"/>
            <a:ext cx="8983266" cy="2339579"/>
          </a:xfrm>
          <a:solidFill>
            <a:srgbClr val="002060"/>
          </a:solidFill>
        </p:spPr>
        <p:txBody>
          <a:bodyPr/>
          <a:lstStyle/>
          <a:p>
            <a:pPr eaLnBrk="1" hangingPunct="1"/>
            <a:endParaRPr lang="en-ID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579" y="1878806"/>
            <a:ext cx="9021365" cy="952500"/>
          </a:xfrm>
          <a:solidFill>
            <a:schemeClr val="accent3">
              <a:lumMod val="75000"/>
            </a:schemeClr>
          </a:solidFill>
        </p:spPr>
        <p:txBody>
          <a:bodyPr rtlCol="0">
            <a:normAutofit/>
          </a:bodyPr>
          <a:lstStyle/>
          <a:p>
            <a:pPr>
              <a:spcBef>
                <a:spcPts val="698"/>
              </a:spcBef>
              <a:defRPr/>
            </a:pPr>
            <a:endParaRPr lang="en-ID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33350" y="1907381"/>
          <a:ext cx="7960518" cy="91082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39902"/>
                <a:gridCol w="4755095"/>
                <a:gridCol w="1065521"/>
              </a:tblGrid>
              <a:tr h="4342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PROGRAM</a:t>
                      </a:r>
                      <a:endParaRPr lang="id-ID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69" marR="68569" marT="34224" marB="3422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200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INDIKATOR PROGRAM</a:t>
                      </a:r>
                      <a:endParaRPr lang="fi-FI" sz="1200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69" marR="68569" marT="34224" marB="342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Trgt</a:t>
                      </a:r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2020 (%)</a:t>
                      </a:r>
                      <a:endParaRPr lang="fi-FI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69" marR="68569" marT="34224" marB="34224"/>
                </a:tc>
              </a:tr>
              <a:tr h="476531">
                <a:tc>
                  <a:txBody>
                    <a:bodyPr/>
                    <a:lstStyle/>
                    <a:p>
                      <a:r>
                        <a:rPr lang="nl-NL" sz="11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Sumber Daya Kesehatan</a:t>
                      </a:r>
                      <a:endParaRPr lang="id-ID" sz="11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69" marR="68569" marT="34224" marB="34224"/>
                </a:tc>
                <a:tc>
                  <a:txBody>
                    <a:bodyPr/>
                    <a:lstStyle/>
                    <a:p>
                      <a:pPr marL="342900" lvl="0" indent="-342900">
                        <a:buAutoNum type="arabicPeriod"/>
                      </a:pPr>
                      <a:r>
                        <a:rPr lang="fi-FI" sz="1100" u="none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 sarana kesehatan yang berizin</a:t>
                      </a:r>
                    </a:p>
                    <a:p>
                      <a:pPr marL="342900" lvl="0" indent="-342900">
                        <a:buAutoNum type="arabicPeriod"/>
                      </a:pPr>
                      <a:r>
                        <a:rPr lang="fi-FI" sz="1100" u="none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 sarana kesehatan yang memenuhi standart sarana dan prasarana </a:t>
                      </a:r>
                    </a:p>
                  </a:txBody>
                  <a:tcPr marL="68569" marR="68569" marT="34224" marB="342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10 %</a:t>
                      </a:r>
                    </a:p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25%</a:t>
                      </a:r>
                      <a:endParaRPr lang="id-ID" sz="11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69" marR="68569" marT="34224" marB="34224"/>
                </a:tc>
              </a:tr>
            </a:tbl>
          </a:graphicData>
        </a:graphic>
      </p:graphicFrame>
      <p:cxnSp>
        <p:nvCxnSpPr>
          <p:cNvPr id="19" name="Straight Arrow Connector 18"/>
          <p:cNvCxnSpPr>
            <a:cxnSpLocks/>
          </p:cNvCxnSpPr>
          <p:nvPr/>
        </p:nvCxnSpPr>
        <p:spPr>
          <a:xfrm>
            <a:off x="5572125" y="2888456"/>
            <a:ext cx="0" cy="161925"/>
          </a:xfrm>
          <a:prstGeom prst="straightConnector1">
            <a:avLst/>
          </a:prstGeom>
          <a:ln w="889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</p:cNvCxnSpPr>
          <p:nvPr/>
        </p:nvCxnSpPr>
        <p:spPr>
          <a:xfrm flipH="1">
            <a:off x="3330179" y="3192066"/>
            <a:ext cx="316706" cy="189309"/>
          </a:xfrm>
          <a:prstGeom prst="straightConnector1">
            <a:avLst/>
          </a:prstGeom>
          <a:ln w="889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81" name="TextBox 6"/>
          <p:cNvSpPr txBox="1">
            <a:spLocks noChangeArrowheads="1"/>
          </p:cNvSpPr>
          <p:nvPr/>
        </p:nvSpPr>
        <p:spPr bwMode="auto">
          <a:xfrm>
            <a:off x="494110" y="2940844"/>
            <a:ext cx="1928813" cy="5078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000">
                <a:solidFill>
                  <a:srgbClr val="474B57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800">
                <a:solidFill>
                  <a:srgbClr val="474B57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600" i="1">
                <a:solidFill>
                  <a:srgbClr val="474B57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>
                <a:solidFill>
                  <a:srgbClr val="474B57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en-US" sz="1350">
                <a:solidFill>
                  <a:schemeClr val="tx1"/>
                </a:solidFill>
              </a:rPr>
              <a:t>Pengembangan SIK di Puskesmas</a:t>
            </a:r>
            <a:endParaRPr lang="en-ID" altLang="en-US" sz="1350">
              <a:solidFill>
                <a:schemeClr val="tx1"/>
              </a:solidFill>
            </a:endParaRPr>
          </a:p>
        </p:txBody>
      </p:sp>
      <p:sp>
        <p:nvSpPr>
          <p:cNvPr id="43" name="Scroll: Horizontal 42"/>
          <p:cNvSpPr/>
          <p:nvPr/>
        </p:nvSpPr>
        <p:spPr>
          <a:xfrm>
            <a:off x="171450" y="857250"/>
            <a:ext cx="1596629" cy="27384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350" dirty="0"/>
              <a:t>BIDANG SDK</a:t>
            </a:r>
          </a:p>
        </p:txBody>
      </p:sp>
      <p:sp>
        <p:nvSpPr>
          <p:cNvPr id="15" name="Arrow: Striped Right 14"/>
          <p:cNvSpPr/>
          <p:nvPr/>
        </p:nvSpPr>
        <p:spPr>
          <a:xfrm rot="5400000">
            <a:off x="-840581" y="3974307"/>
            <a:ext cx="2202656" cy="126206"/>
          </a:xfrm>
          <a:prstGeom prst="stripedRightArrow">
            <a:avLst/>
          </a:prstGeom>
          <a:solidFill>
            <a:srgbClr val="7030A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D" sz="1350"/>
          </a:p>
        </p:txBody>
      </p:sp>
      <p:sp>
        <p:nvSpPr>
          <p:cNvPr id="30" name="Right Arrow 17"/>
          <p:cNvSpPr/>
          <p:nvPr/>
        </p:nvSpPr>
        <p:spPr>
          <a:xfrm>
            <a:off x="2492997" y="5427994"/>
            <a:ext cx="4837130" cy="1696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200">
              <a:cs typeface="Calibri" panose="020F0502020204030204" pitchFamily="34" charset="0"/>
            </a:endParaRPr>
          </a:p>
        </p:txBody>
      </p:sp>
      <p:sp>
        <p:nvSpPr>
          <p:cNvPr id="31" name="Rounded Rectangle 14"/>
          <p:cNvSpPr/>
          <p:nvPr/>
        </p:nvSpPr>
        <p:spPr>
          <a:xfrm>
            <a:off x="7798594" y="5241131"/>
            <a:ext cx="1281113" cy="6869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d-ID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Kepala</a:t>
            </a:r>
          </a:p>
          <a:p>
            <a:pPr algn="ctr">
              <a:defRPr/>
            </a:pPr>
            <a:r>
              <a:rPr lang="en-ID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UPT </a:t>
            </a:r>
            <a:r>
              <a:rPr lang="en-ID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Puskesmas</a:t>
            </a:r>
            <a:endParaRPr lang="id-ID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133350" y="1213247"/>
          <a:ext cx="7829550" cy="61126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14473"/>
                <a:gridCol w="4915077"/>
              </a:tblGrid>
              <a:tr h="2741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SASARAN</a:t>
                      </a:r>
                    </a:p>
                  </a:txBody>
                  <a:tcPr marL="68582" marR="68582" marT="34203" marB="34203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Menurunnya Angka Kematian Ibu, Bayi dan Balita</a:t>
                      </a:r>
                      <a:endParaRPr lang="fi-FI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2" marR="68582" marT="34203" marB="34203"/>
                </a:tc>
              </a:tr>
              <a:tr h="329502"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INDIKATOR</a:t>
                      </a:r>
                      <a:r>
                        <a:rPr lang="en-ID" sz="14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SASARAN</a:t>
                      </a:r>
                      <a:endParaRPr lang="id-ID" sz="14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2" marR="68582" marT="34203" marB="34203"/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fi-FI" sz="14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AKI, AKN, AKB, AKBA</a:t>
                      </a:r>
                    </a:p>
                  </a:txBody>
                  <a:tcPr marL="68582" marR="68582" marT="34203" marB="34203"/>
                </a:tc>
              </a:tr>
            </a:tbl>
          </a:graphicData>
        </a:graphic>
      </p:graphicFrame>
      <p:sp>
        <p:nvSpPr>
          <p:cNvPr id="45" name="Rounded Rectangle 10"/>
          <p:cNvSpPr/>
          <p:nvPr/>
        </p:nvSpPr>
        <p:spPr>
          <a:xfrm>
            <a:off x="8012907" y="1318022"/>
            <a:ext cx="875110" cy="36552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d-ID" sz="1350" dirty="0">
                <a:cs typeface="Calibri" panose="020F0502020204030204" pitchFamily="34" charset="0"/>
              </a:rPr>
              <a:t>Kepala </a:t>
            </a:r>
            <a:r>
              <a:rPr lang="en-ID" sz="1350" dirty="0">
                <a:cs typeface="Calibri" panose="020F0502020204030204" pitchFamily="34" charset="0"/>
              </a:rPr>
              <a:t>OPD</a:t>
            </a:r>
            <a:endParaRPr lang="id-ID" sz="1350" dirty="0">
              <a:cs typeface="Calibri" panose="020F0502020204030204" pitchFamily="34" charset="0"/>
            </a:endParaRPr>
          </a:p>
        </p:txBody>
      </p:sp>
      <p:sp>
        <p:nvSpPr>
          <p:cNvPr id="47" name="Rounded Rectangle 10"/>
          <p:cNvSpPr/>
          <p:nvPr/>
        </p:nvSpPr>
        <p:spPr>
          <a:xfrm>
            <a:off x="8146256" y="1996678"/>
            <a:ext cx="876300" cy="36552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d-ID" sz="1350" dirty="0">
                <a:cs typeface="Calibri" panose="020F0502020204030204" pitchFamily="34" charset="0"/>
              </a:rPr>
              <a:t>Kepala </a:t>
            </a:r>
            <a:r>
              <a:rPr lang="en-ID" sz="1350" dirty="0">
                <a:cs typeface="Calibri" panose="020F0502020204030204" pitchFamily="34" charset="0"/>
              </a:rPr>
              <a:t>BIDANG</a:t>
            </a:r>
            <a:endParaRPr lang="id-ID" sz="1350" dirty="0">
              <a:cs typeface="Calibri" panose="020F0502020204030204" pitchFamily="34" charset="0"/>
            </a:endParaRPr>
          </a:p>
        </p:txBody>
      </p:sp>
      <p:sp>
        <p:nvSpPr>
          <p:cNvPr id="23601" name="TextBox 47"/>
          <p:cNvSpPr txBox="1">
            <a:spLocks noChangeArrowheads="1"/>
          </p:cNvSpPr>
          <p:nvPr/>
        </p:nvSpPr>
        <p:spPr bwMode="auto">
          <a:xfrm>
            <a:off x="133351" y="5288757"/>
            <a:ext cx="1916906" cy="646331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000">
                <a:solidFill>
                  <a:srgbClr val="474B57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800">
                <a:solidFill>
                  <a:srgbClr val="474B57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600" i="1">
                <a:solidFill>
                  <a:srgbClr val="474B57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>
                <a:solidFill>
                  <a:srgbClr val="474B57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i-FI" altLang="en-US"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Upaya Pemenuhan Standart Sarana dan prasarana Puskesmas......</a:t>
            </a:r>
            <a:endParaRPr lang="en-ID" altLang="en-US" sz="120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" name="Rounded Rectangle 14"/>
          <p:cNvSpPr/>
          <p:nvPr/>
        </p:nvSpPr>
        <p:spPr>
          <a:xfrm>
            <a:off x="7866460" y="3658791"/>
            <a:ext cx="1132284" cy="85725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d-ID" sz="1350" dirty="0">
                <a:cs typeface="Calibri" panose="020F0502020204030204" pitchFamily="34" charset="0"/>
              </a:rPr>
              <a:t>Kepala</a:t>
            </a:r>
          </a:p>
          <a:p>
            <a:pPr algn="ctr">
              <a:defRPr/>
            </a:pPr>
            <a:r>
              <a:rPr lang="id-ID" sz="1350" dirty="0">
                <a:cs typeface="Calibri" panose="020F0502020204030204" pitchFamily="34" charset="0"/>
              </a:rPr>
              <a:t>Seksi</a:t>
            </a:r>
          </a:p>
        </p:txBody>
      </p:sp>
      <p:sp>
        <p:nvSpPr>
          <p:cNvPr id="23603" name="TextBox 52"/>
          <p:cNvSpPr txBox="1">
            <a:spLocks noChangeArrowheads="1"/>
          </p:cNvSpPr>
          <p:nvPr/>
        </p:nvSpPr>
        <p:spPr bwMode="auto">
          <a:xfrm>
            <a:off x="5501879" y="4237435"/>
            <a:ext cx="2257425" cy="92333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000">
                <a:solidFill>
                  <a:srgbClr val="474B57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800">
                <a:solidFill>
                  <a:srgbClr val="474B57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600" i="1">
                <a:solidFill>
                  <a:srgbClr val="474B57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>
                <a:solidFill>
                  <a:srgbClr val="474B57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50">
                <a:solidFill>
                  <a:schemeClr val="bg1"/>
                </a:solidFill>
              </a:rPr>
              <a:t>Pembinaan Pengendalian dan Pengawasan Sedian Farmasi, Makanan Minuman dan Perbekes</a:t>
            </a:r>
            <a:endParaRPr lang="en-ID" altLang="en-US" sz="1350">
              <a:solidFill>
                <a:schemeClr val="bg1"/>
              </a:solidFill>
            </a:endParaRPr>
          </a:p>
        </p:txBody>
      </p:sp>
      <p:sp>
        <p:nvSpPr>
          <p:cNvPr id="23604" name="TextBox 53"/>
          <p:cNvSpPr txBox="1">
            <a:spLocks noChangeArrowheads="1"/>
          </p:cNvSpPr>
          <p:nvPr/>
        </p:nvSpPr>
        <p:spPr bwMode="auto">
          <a:xfrm>
            <a:off x="5491163" y="2965847"/>
            <a:ext cx="2268141" cy="507831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000">
                <a:solidFill>
                  <a:srgbClr val="474B57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800">
                <a:solidFill>
                  <a:srgbClr val="474B57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600" i="1">
                <a:solidFill>
                  <a:srgbClr val="474B57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>
                <a:solidFill>
                  <a:srgbClr val="474B57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50">
                <a:solidFill>
                  <a:schemeClr val="bg1"/>
                </a:solidFill>
              </a:rPr>
              <a:t>Pengembangan Obat Asli Indonesia</a:t>
            </a:r>
            <a:endParaRPr lang="en-ID" altLang="en-US" sz="1350">
              <a:solidFill>
                <a:schemeClr val="bg1"/>
              </a:solidFill>
            </a:endParaRPr>
          </a:p>
        </p:txBody>
      </p:sp>
      <p:sp>
        <p:nvSpPr>
          <p:cNvPr id="23605" name="TextBox 6"/>
          <p:cNvSpPr txBox="1">
            <a:spLocks noChangeArrowheads="1"/>
          </p:cNvSpPr>
          <p:nvPr/>
        </p:nvSpPr>
        <p:spPr bwMode="auto">
          <a:xfrm>
            <a:off x="483394" y="3500438"/>
            <a:ext cx="1928813" cy="715581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000">
                <a:solidFill>
                  <a:srgbClr val="474B57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800">
                <a:solidFill>
                  <a:srgbClr val="474B57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600" i="1">
                <a:solidFill>
                  <a:srgbClr val="474B57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>
                <a:solidFill>
                  <a:srgbClr val="474B57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en-US" sz="1350">
                <a:solidFill>
                  <a:schemeClr val="bg1"/>
                </a:solidFill>
              </a:rPr>
              <a:t>Pembinaan, Pengawasan, dan Peningkatan Mutu SDMK</a:t>
            </a:r>
            <a:endParaRPr lang="en-ID" altLang="en-US" sz="1350">
              <a:solidFill>
                <a:schemeClr val="bg1"/>
              </a:solidFill>
            </a:endParaRPr>
          </a:p>
        </p:txBody>
      </p:sp>
      <p:sp>
        <p:nvSpPr>
          <p:cNvPr id="23606" name="TextBox 6"/>
          <p:cNvSpPr txBox="1">
            <a:spLocks noChangeArrowheads="1"/>
          </p:cNvSpPr>
          <p:nvPr/>
        </p:nvSpPr>
        <p:spPr bwMode="auto">
          <a:xfrm>
            <a:off x="486967" y="4627960"/>
            <a:ext cx="1916906" cy="507831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000">
                <a:solidFill>
                  <a:srgbClr val="474B57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800">
                <a:solidFill>
                  <a:srgbClr val="474B57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600" i="1">
                <a:solidFill>
                  <a:srgbClr val="474B57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>
                <a:solidFill>
                  <a:srgbClr val="474B57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50">
                <a:solidFill>
                  <a:schemeClr val="bg1"/>
                </a:solidFill>
              </a:rPr>
              <a:t>Perizinan Bidang Kesehatan</a:t>
            </a:r>
            <a:endParaRPr lang="id-ID" altLang="en-US" sz="1350">
              <a:solidFill>
                <a:schemeClr val="bg1"/>
              </a:solidFill>
            </a:endParaRPr>
          </a:p>
        </p:txBody>
      </p:sp>
      <p:sp>
        <p:nvSpPr>
          <p:cNvPr id="23607" name="TextBox 53"/>
          <p:cNvSpPr txBox="1">
            <a:spLocks noChangeArrowheads="1"/>
          </p:cNvSpPr>
          <p:nvPr/>
        </p:nvSpPr>
        <p:spPr bwMode="auto">
          <a:xfrm>
            <a:off x="5491163" y="3495676"/>
            <a:ext cx="2257425" cy="715581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000">
                <a:solidFill>
                  <a:srgbClr val="474B57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800">
                <a:solidFill>
                  <a:srgbClr val="474B57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600" i="1">
                <a:solidFill>
                  <a:srgbClr val="474B57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>
                <a:solidFill>
                  <a:srgbClr val="474B57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50">
                <a:solidFill>
                  <a:schemeClr val="bg1"/>
                </a:solidFill>
              </a:rPr>
              <a:t>Pemenuhan ketersediaan obat dan alat kesehatan di Puskesmas</a:t>
            </a:r>
          </a:p>
        </p:txBody>
      </p:sp>
      <p:sp>
        <p:nvSpPr>
          <p:cNvPr id="23608" name="TextBox 6"/>
          <p:cNvSpPr txBox="1">
            <a:spLocks noChangeArrowheads="1"/>
          </p:cNvSpPr>
          <p:nvPr/>
        </p:nvSpPr>
        <p:spPr bwMode="auto">
          <a:xfrm>
            <a:off x="483394" y="4268391"/>
            <a:ext cx="1928813" cy="300082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000">
                <a:solidFill>
                  <a:srgbClr val="474B57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2800">
                <a:solidFill>
                  <a:srgbClr val="474B57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600" i="1">
                <a:solidFill>
                  <a:srgbClr val="474B57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>
                <a:solidFill>
                  <a:srgbClr val="474B57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111000"/>
              </a:lnSpc>
              <a:spcBef>
                <a:spcPts val="925"/>
              </a:spcBef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111000"/>
              </a:lnSpc>
              <a:spcBef>
                <a:spcPts val="925"/>
              </a:spcBef>
              <a:spcAft>
                <a:spcPct val="0"/>
              </a:spcAft>
              <a:buFont typeface="Corbel" panose="020B0503020204020204" pitchFamily="34" charset="0"/>
              <a:buChar char="–"/>
              <a:defRPr sz="1400" i="1">
                <a:solidFill>
                  <a:srgbClr val="474B5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en-US" sz="1350">
                <a:solidFill>
                  <a:schemeClr val="bg1"/>
                </a:solidFill>
              </a:rPr>
              <a:t>Standarisasi Kesehatan</a:t>
            </a:r>
            <a:endParaRPr lang="en-ID" altLang="en-US" sz="135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26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Arrow 17"/>
          <p:cNvSpPr/>
          <p:nvPr/>
        </p:nvSpPr>
        <p:spPr>
          <a:xfrm>
            <a:off x="7346157" y="3819526"/>
            <a:ext cx="498872" cy="26908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200">
              <a:cs typeface="Calibri" panose="020F0502020204030204" pitchFamily="34" charset="0"/>
            </a:endParaRPr>
          </a:p>
        </p:txBody>
      </p:sp>
      <p:sp>
        <p:nvSpPr>
          <p:cNvPr id="9279" name="Title 1"/>
          <p:cNvSpPr>
            <a:spLocks noGrp="1"/>
          </p:cNvSpPr>
          <p:nvPr>
            <p:ph type="title"/>
          </p:nvPr>
        </p:nvSpPr>
        <p:spPr>
          <a:xfrm>
            <a:off x="163116" y="87200"/>
            <a:ext cx="7886700" cy="382191"/>
          </a:xfrm>
          <a:solidFill>
            <a:schemeClr val="accent4">
              <a:lumMod val="60000"/>
              <a:lumOff val="40000"/>
            </a:schemeClr>
          </a:solidFill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id-ID" altLang="en-US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CASCADING </a:t>
            </a:r>
            <a:r>
              <a:rPr lang="en-ID" altLang="en-US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RENSTR</a:t>
            </a:r>
            <a:r>
              <a:rPr lang="id-ID" altLang="en-US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398" y="1302544"/>
            <a:ext cx="9016603" cy="608410"/>
          </a:xfrm>
          <a:solidFill>
            <a:schemeClr val="accent1">
              <a:lumMod val="75000"/>
            </a:schemeClr>
          </a:solidFill>
        </p:spPr>
        <p:txBody>
          <a:bodyPr rtlCol="0">
            <a:normAutofit/>
          </a:bodyPr>
          <a:lstStyle/>
          <a:p>
            <a:pPr>
              <a:defRPr/>
            </a:pPr>
            <a:endParaRPr lang="en-ID" dirty="0"/>
          </a:p>
        </p:txBody>
      </p:sp>
      <p:sp>
        <p:nvSpPr>
          <p:cNvPr id="2560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3117" y="1945482"/>
            <a:ext cx="8908256" cy="1640681"/>
          </a:xfrm>
          <a:solidFill>
            <a:srgbClr val="FF33CC"/>
          </a:solidFill>
        </p:spPr>
        <p:txBody>
          <a:bodyPr/>
          <a:lstStyle/>
          <a:p>
            <a:pPr eaLnBrk="1" hangingPunct="1"/>
            <a:endParaRPr lang="en-ID" altLang="en-US" smtClean="0">
              <a:solidFill>
                <a:srgbClr val="FF33CC"/>
              </a:solidFill>
            </a:endParaRPr>
          </a:p>
        </p:txBody>
      </p:sp>
      <p:sp>
        <p:nvSpPr>
          <p:cNvPr id="25606" name="Content Placeholder 5"/>
          <p:cNvSpPr>
            <a:spLocks noGrp="1"/>
          </p:cNvSpPr>
          <p:nvPr>
            <p:ph sz="quarter" idx="4"/>
          </p:nvPr>
        </p:nvSpPr>
        <p:spPr>
          <a:xfrm>
            <a:off x="148828" y="3684985"/>
            <a:ext cx="8901113" cy="2241947"/>
          </a:xfrm>
          <a:solidFill>
            <a:srgbClr val="002060"/>
          </a:solidFill>
        </p:spPr>
        <p:txBody>
          <a:bodyPr/>
          <a:lstStyle/>
          <a:p>
            <a:pPr eaLnBrk="1" hangingPunct="1"/>
            <a:endParaRPr lang="en-ID" altLang="en-US" dirty="0" smtClean="0"/>
          </a:p>
        </p:txBody>
      </p:sp>
      <p:sp>
        <p:nvSpPr>
          <p:cNvPr id="25607" name="TextBox 6"/>
          <p:cNvSpPr txBox="1">
            <a:spLocks noChangeArrowheads="1"/>
          </p:cNvSpPr>
          <p:nvPr/>
        </p:nvSpPr>
        <p:spPr bwMode="auto">
          <a:xfrm>
            <a:off x="2900363" y="2005012"/>
            <a:ext cx="2270522" cy="5078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en-US" sz="1350">
                <a:latin typeface="Tahoma" panose="020B0604030504040204" pitchFamily="34" charset="0"/>
                <a:cs typeface="Tahoma" panose="020B0604030504040204" pitchFamily="34" charset="0"/>
              </a:rPr>
              <a:t>Pengembangan SIK di Puskesmas</a:t>
            </a:r>
            <a:endParaRPr lang="en-ID" altLang="en-US" sz="135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Arrow: Striped Right 14"/>
          <p:cNvSpPr/>
          <p:nvPr/>
        </p:nvSpPr>
        <p:spPr>
          <a:xfrm rot="5400000">
            <a:off x="-1044178" y="3058716"/>
            <a:ext cx="3059908" cy="11906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D" sz="1350"/>
          </a:p>
        </p:txBody>
      </p:sp>
      <p:sp>
        <p:nvSpPr>
          <p:cNvPr id="25609" name="TextBox 28"/>
          <p:cNvSpPr txBox="1">
            <a:spLocks noChangeArrowheads="1"/>
          </p:cNvSpPr>
          <p:nvPr/>
        </p:nvSpPr>
        <p:spPr bwMode="auto">
          <a:xfrm>
            <a:off x="175617" y="4898529"/>
            <a:ext cx="1797844" cy="92333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i-FI" altLang="en-US" sz="1350" dirty="0">
                <a:latin typeface="Tahoma" panose="020B0604030504040204" pitchFamily="34" charset="0"/>
                <a:cs typeface="Tahoma" panose="020B0604030504040204" pitchFamily="34" charset="0"/>
              </a:rPr>
              <a:t>Upaya Pemenuhan Standart Sarana dan prasarana Puskesmas......</a:t>
            </a:r>
            <a:endParaRPr lang="en-ID" altLang="en-US" sz="135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Right Arrow 17"/>
          <p:cNvSpPr/>
          <p:nvPr/>
        </p:nvSpPr>
        <p:spPr>
          <a:xfrm>
            <a:off x="2668191" y="5701904"/>
            <a:ext cx="4837509" cy="16906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200">
              <a:cs typeface="Calibri" panose="020F0502020204030204" pitchFamily="34" charset="0"/>
            </a:endParaRPr>
          </a:p>
        </p:txBody>
      </p:sp>
      <p:sp>
        <p:nvSpPr>
          <p:cNvPr id="31" name="Rounded Rectangle 14"/>
          <p:cNvSpPr/>
          <p:nvPr/>
        </p:nvSpPr>
        <p:spPr>
          <a:xfrm>
            <a:off x="8251032" y="4522173"/>
            <a:ext cx="892969" cy="137040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d-ID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Kepala</a:t>
            </a:r>
          </a:p>
          <a:p>
            <a:pPr algn="ctr">
              <a:defRPr/>
            </a:pPr>
            <a:r>
              <a:rPr lang="en-ID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UPT </a:t>
            </a:r>
            <a:r>
              <a:rPr lang="en-ID" sz="1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Puskesmas</a:t>
            </a:r>
            <a:endParaRPr lang="id-ID" sz="13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678657" y="2622948"/>
            <a:ext cx="3307556" cy="7917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 SIK </a:t>
            </a:r>
            <a:r>
              <a:rPr lang="en-ID" sz="1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berfungsi</a:t>
            </a:r>
            <a:r>
              <a:rPr lang="en-ID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ID" sz="1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sesuai</a:t>
            </a:r>
            <a:r>
              <a:rPr lang="en-ID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ID" sz="1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kebutuhan</a:t>
            </a:r>
            <a:r>
              <a:rPr lang="en-ID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ID" sz="1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dan</a:t>
            </a:r>
            <a:r>
              <a:rPr lang="en-ID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ID" sz="1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Standart</a:t>
            </a:r>
            <a:r>
              <a:rPr lang="en-ID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(25)</a:t>
            </a:r>
          </a:p>
        </p:txBody>
      </p:sp>
      <p:sp>
        <p:nvSpPr>
          <p:cNvPr id="37" name="Oval 36"/>
          <p:cNvSpPr/>
          <p:nvPr/>
        </p:nvSpPr>
        <p:spPr>
          <a:xfrm>
            <a:off x="4433888" y="2603897"/>
            <a:ext cx="3218260" cy="803672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350" dirty="0"/>
              <a:t>% </a:t>
            </a:r>
            <a:r>
              <a:rPr lang="en-ID" sz="1350" dirty="0" err="1"/>
              <a:t>Puskesmas</a:t>
            </a:r>
            <a:r>
              <a:rPr lang="en-ID" sz="1350" dirty="0"/>
              <a:t> yang </a:t>
            </a:r>
            <a:r>
              <a:rPr lang="en-ID" sz="1350" dirty="0" err="1"/>
              <a:t>memnfaatkan</a:t>
            </a:r>
            <a:r>
              <a:rPr lang="en-ID" sz="1350" dirty="0"/>
              <a:t> </a:t>
            </a:r>
            <a:r>
              <a:rPr lang="en-ID" sz="1350" dirty="0" err="1"/>
              <a:t>Webbsite</a:t>
            </a:r>
            <a:r>
              <a:rPr lang="en-ID" sz="1350" dirty="0"/>
              <a:t> </a:t>
            </a:r>
            <a:r>
              <a:rPr lang="en-ID" sz="1350" dirty="0" err="1"/>
              <a:t>secara</a:t>
            </a:r>
            <a:r>
              <a:rPr lang="en-ID" sz="1350" dirty="0"/>
              <a:t> </a:t>
            </a:r>
            <a:r>
              <a:rPr lang="en-ID" sz="1350" dirty="0" err="1"/>
              <a:t>aktif</a:t>
            </a:r>
            <a:r>
              <a:rPr lang="en-ID" sz="1350" dirty="0"/>
              <a:t> (25)</a:t>
            </a:r>
          </a:p>
        </p:txBody>
      </p:sp>
      <p:sp>
        <p:nvSpPr>
          <p:cNvPr id="32" name="Oval 31"/>
          <p:cNvSpPr/>
          <p:nvPr/>
        </p:nvSpPr>
        <p:spPr>
          <a:xfrm>
            <a:off x="783430" y="3915365"/>
            <a:ext cx="1681163" cy="792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350" dirty="0" err="1"/>
              <a:t>Pengelola</a:t>
            </a:r>
            <a:r>
              <a:rPr lang="en-ID" sz="1350" dirty="0"/>
              <a:t> data</a:t>
            </a:r>
          </a:p>
        </p:txBody>
      </p:sp>
      <p:sp>
        <p:nvSpPr>
          <p:cNvPr id="33" name="Oval 32"/>
          <p:cNvSpPr/>
          <p:nvPr/>
        </p:nvSpPr>
        <p:spPr>
          <a:xfrm>
            <a:off x="2558653" y="3837385"/>
            <a:ext cx="1632347" cy="115966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350" dirty="0"/>
              <a:t>Tim </a:t>
            </a:r>
            <a:r>
              <a:rPr lang="en-ID" sz="1350" dirty="0" err="1"/>
              <a:t>Pengelola</a:t>
            </a:r>
            <a:r>
              <a:rPr lang="en-ID" sz="1350" dirty="0"/>
              <a:t> </a:t>
            </a:r>
            <a:r>
              <a:rPr lang="en-ID" sz="1350" dirty="0" err="1"/>
              <a:t>Informasi</a:t>
            </a:r>
            <a:endParaRPr lang="en-ID" sz="1350" dirty="0"/>
          </a:p>
        </p:txBody>
      </p:sp>
      <p:sp>
        <p:nvSpPr>
          <p:cNvPr id="36" name="Oval 35"/>
          <p:cNvSpPr/>
          <p:nvPr/>
        </p:nvSpPr>
        <p:spPr>
          <a:xfrm>
            <a:off x="6621067" y="3688556"/>
            <a:ext cx="1631156" cy="147280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350" dirty="0" err="1"/>
              <a:t>Dokumen</a:t>
            </a:r>
            <a:r>
              <a:rPr lang="en-ID" sz="1350" dirty="0"/>
              <a:t> </a:t>
            </a:r>
            <a:r>
              <a:rPr lang="en-ID" sz="1350" dirty="0" err="1"/>
              <a:t>Profil</a:t>
            </a:r>
            <a:r>
              <a:rPr lang="en-ID" sz="1350" dirty="0"/>
              <a:t> </a:t>
            </a:r>
            <a:r>
              <a:rPr lang="en-ID" sz="1350" dirty="0" err="1"/>
              <a:t>Puskesmas</a:t>
            </a:r>
            <a:endParaRPr lang="en-ID" sz="1350" dirty="0"/>
          </a:p>
        </p:txBody>
      </p:sp>
      <p:sp>
        <p:nvSpPr>
          <p:cNvPr id="42" name="Oval 41"/>
          <p:cNvSpPr/>
          <p:nvPr/>
        </p:nvSpPr>
        <p:spPr>
          <a:xfrm>
            <a:off x="5125641" y="4783932"/>
            <a:ext cx="1999059" cy="960835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350" dirty="0" err="1"/>
              <a:t>Sarana</a:t>
            </a:r>
            <a:r>
              <a:rPr lang="en-ID" sz="1350" dirty="0"/>
              <a:t> entry </a:t>
            </a:r>
            <a:r>
              <a:rPr lang="en-ID" sz="1350" dirty="0" err="1"/>
              <a:t>dan</a:t>
            </a:r>
            <a:r>
              <a:rPr lang="en-ID" sz="1350" dirty="0"/>
              <a:t> </a:t>
            </a:r>
            <a:r>
              <a:rPr lang="en-ID" sz="1350" dirty="0" err="1"/>
              <a:t>pengolahan</a:t>
            </a:r>
            <a:r>
              <a:rPr lang="en-ID" sz="1350" dirty="0"/>
              <a:t> data</a:t>
            </a:r>
            <a:endParaRPr lang="en-ID" sz="1350" u="sng" dirty="0"/>
          </a:p>
        </p:txBody>
      </p:sp>
      <p:sp>
        <p:nvSpPr>
          <p:cNvPr id="25" name="Oval 24"/>
          <p:cNvSpPr/>
          <p:nvPr/>
        </p:nvSpPr>
        <p:spPr>
          <a:xfrm>
            <a:off x="4354116" y="3790950"/>
            <a:ext cx="1632347" cy="112156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ID" sz="1350" dirty="0" err="1"/>
              <a:t>Jaringan</a:t>
            </a:r>
            <a:r>
              <a:rPr lang="en-ID" sz="1350" dirty="0"/>
              <a:t> Internet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562877"/>
              </p:ext>
            </p:extLst>
          </p:nvPr>
        </p:nvGraphicFramePr>
        <p:xfrm>
          <a:off x="536971" y="569614"/>
          <a:ext cx="7381876" cy="9752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84355"/>
                <a:gridCol w="4308377"/>
                <a:gridCol w="1089144"/>
              </a:tblGrid>
              <a:tr h="228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100" dirty="0">
                          <a:latin typeface="Comic Sans MS" panose="030F0702030302020204" pitchFamily="66" charset="0"/>
                          <a:cs typeface="Calibri" panose="020F0502020204030204" pitchFamily="34" charset="0"/>
                        </a:rPr>
                        <a:t>PROGRAM</a:t>
                      </a:r>
                      <a:endParaRPr lang="id-ID" sz="1100" dirty="0">
                        <a:latin typeface="Comic Sans MS" panose="030F0702030302020204" pitchFamily="66" charset="0"/>
                        <a:cs typeface="Calibri" panose="020F0502020204030204" pitchFamily="34" charset="0"/>
                      </a:endParaRPr>
                    </a:p>
                  </a:txBody>
                  <a:tcPr marL="68571" marR="68571" marT="34278" marB="34278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1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INDIKATOR PROGRAM</a:t>
                      </a:r>
                      <a:endParaRPr lang="fi-FI" sz="11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  <a:cs typeface="Calibri" panose="020F0502020204030204" pitchFamily="34" charset="0"/>
                      </a:endParaRPr>
                    </a:p>
                  </a:txBody>
                  <a:tcPr marL="68571" marR="68571" marT="34278" marB="3427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>
                          <a:latin typeface="Comic Sans MS" panose="030F0702030302020204" pitchFamily="66" charset="0"/>
                          <a:cs typeface="Calibri" panose="020F0502020204030204" pitchFamily="34" charset="0"/>
                        </a:rPr>
                        <a:t>Trgt</a:t>
                      </a:r>
                      <a:r>
                        <a:rPr lang="en-US" sz="1100" dirty="0">
                          <a:latin typeface="Comic Sans MS" panose="030F0702030302020204" pitchFamily="66" charset="0"/>
                          <a:cs typeface="Calibri" panose="020F0502020204030204" pitchFamily="34" charset="0"/>
                        </a:rPr>
                        <a:t> 2020 (%)</a:t>
                      </a:r>
                      <a:endParaRPr lang="fi-FI" sz="1100" dirty="0"/>
                    </a:p>
                  </a:txBody>
                  <a:tcPr marL="68571" marR="68571" marT="34278" marB="34278"/>
                </a:tc>
              </a:tr>
              <a:tr h="548745">
                <a:tc>
                  <a:txBody>
                    <a:bodyPr/>
                    <a:lstStyle/>
                    <a:p>
                      <a:r>
                        <a:rPr lang="nl-NL" sz="11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Sumber Daya Kesehatan</a:t>
                      </a:r>
                      <a:endParaRPr lang="id-ID" sz="11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71" marR="68571" marT="34278" marB="34278"/>
                </a:tc>
                <a:tc>
                  <a:txBody>
                    <a:bodyPr/>
                    <a:lstStyle/>
                    <a:p>
                      <a:pPr marL="342900" lvl="0" indent="-342900">
                        <a:buAutoNum type="arabicPeriod"/>
                      </a:pPr>
                      <a:r>
                        <a:rPr lang="fi-FI" sz="1100" u="none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 sarana kesehatan yang berizin</a:t>
                      </a:r>
                    </a:p>
                    <a:p>
                      <a:pPr marL="342900" lvl="0" indent="-342900">
                        <a:buAutoNum type="arabicPeriod"/>
                      </a:pPr>
                      <a:r>
                        <a:rPr lang="fi-FI" sz="1100" u="none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% sarana kesehatan yang memenuhi standart sarana dan prasarana </a:t>
                      </a:r>
                    </a:p>
                  </a:txBody>
                  <a:tcPr marL="68569" marR="68569" marT="34233" marB="342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10 %</a:t>
                      </a:r>
                    </a:p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25%</a:t>
                      </a:r>
                      <a:endParaRPr lang="id-ID" sz="11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69" marR="68569" marT="34233" marB="34233"/>
                </a:tc>
              </a:tr>
            </a:tbl>
          </a:graphicData>
        </a:graphic>
      </p:graphicFrame>
      <p:sp>
        <p:nvSpPr>
          <p:cNvPr id="39" name="Rounded Rectangle 10"/>
          <p:cNvSpPr/>
          <p:nvPr/>
        </p:nvSpPr>
        <p:spPr>
          <a:xfrm>
            <a:off x="8060531" y="1379935"/>
            <a:ext cx="876300" cy="3667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d-ID" sz="1350" dirty="0">
                <a:cs typeface="Calibri" panose="020F0502020204030204" pitchFamily="34" charset="0"/>
              </a:rPr>
              <a:t>Kepala Bidang</a:t>
            </a:r>
          </a:p>
        </p:txBody>
      </p:sp>
      <p:sp>
        <p:nvSpPr>
          <p:cNvPr id="43" name="Rounded Rectangle 14"/>
          <p:cNvSpPr/>
          <p:nvPr/>
        </p:nvSpPr>
        <p:spPr>
          <a:xfrm>
            <a:off x="7931943" y="2455975"/>
            <a:ext cx="1133475" cy="5762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ID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Kasie</a:t>
            </a:r>
            <a:r>
              <a:rPr lang="en-ID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MIK</a:t>
            </a:r>
            <a:endParaRPr lang="id-ID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80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85"/>
            <a:ext cx="7620000" cy="1143000"/>
          </a:xfrm>
        </p:spPr>
        <p:txBody>
          <a:bodyPr/>
          <a:lstStyle/>
          <a:p>
            <a:r>
              <a:rPr lang="en-US" dirty="0" smtClean="0"/>
              <a:t>DASAR HUKUM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2623140"/>
              </p:ext>
            </p:extLst>
          </p:nvPr>
        </p:nvGraphicFramePr>
        <p:xfrm>
          <a:off x="228600" y="1157785"/>
          <a:ext cx="8077200" cy="56083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077200"/>
              </a:tblGrid>
              <a:tr h="5403788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128270" algn="l"/>
                        </a:tabLst>
                      </a:pPr>
                      <a:r>
                        <a:rPr lang="en-US" sz="2000" dirty="0">
                          <a:effectLst/>
                        </a:rPr>
                        <a:t>UU No. 36 </a:t>
                      </a:r>
                      <a:r>
                        <a:rPr lang="en-US" sz="2000" dirty="0" err="1">
                          <a:effectLst/>
                        </a:rPr>
                        <a:t>Tahun</a:t>
                      </a:r>
                      <a:r>
                        <a:rPr lang="en-US" sz="2000" dirty="0">
                          <a:effectLst/>
                        </a:rPr>
                        <a:t> 2014 </a:t>
                      </a:r>
                      <a:r>
                        <a:rPr lang="en-US" sz="2000" dirty="0" err="1">
                          <a:effectLst/>
                        </a:rPr>
                        <a:t>tentang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Kesehatan</a:t>
                      </a:r>
                      <a:endParaRPr lang="en-US" sz="2000" dirty="0">
                        <a:effectLst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12827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Peraturan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Presiden</a:t>
                      </a:r>
                      <a:r>
                        <a:rPr lang="en-US" sz="2000" dirty="0">
                          <a:effectLst/>
                        </a:rPr>
                        <a:t> No.39 </a:t>
                      </a:r>
                      <a:r>
                        <a:rPr lang="en-US" sz="2000" dirty="0" err="1">
                          <a:effectLst/>
                        </a:rPr>
                        <a:t>Tahun</a:t>
                      </a:r>
                      <a:r>
                        <a:rPr lang="en-US" sz="2000" dirty="0">
                          <a:effectLst/>
                        </a:rPr>
                        <a:t> 2019 </a:t>
                      </a:r>
                      <a:r>
                        <a:rPr lang="en-US" sz="2000" dirty="0" err="1">
                          <a:effectLst/>
                        </a:rPr>
                        <a:t>tentang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Satu</a:t>
                      </a:r>
                      <a:r>
                        <a:rPr lang="en-US" sz="2000" dirty="0">
                          <a:effectLst/>
                        </a:rPr>
                        <a:t> Data Indonesia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128270" algn="l"/>
                        </a:tabLst>
                      </a:pPr>
                      <a:r>
                        <a:rPr lang="en-US" sz="2000" dirty="0">
                          <a:effectLst/>
                        </a:rPr>
                        <a:t>PP No. 47 </a:t>
                      </a:r>
                      <a:r>
                        <a:rPr lang="en-US" sz="2000" dirty="0" err="1">
                          <a:effectLst/>
                        </a:rPr>
                        <a:t>tahun</a:t>
                      </a:r>
                      <a:r>
                        <a:rPr lang="en-US" sz="2000" dirty="0">
                          <a:effectLst/>
                        </a:rPr>
                        <a:t> 2016 </a:t>
                      </a:r>
                      <a:r>
                        <a:rPr lang="en-US" sz="2000" dirty="0" err="1">
                          <a:effectLst/>
                        </a:rPr>
                        <a:t>tentang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Fasilitas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Pelayanan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Kesehatan</a:t>
                      </a:r>
                      <a:endParaRPr lang="en-US" sz="2000" dirty="0">
                        <a:effectLst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128270" algn="l"/>
                        </a:tabLst>
                      </a:pPr>
                      <a:r>
                        <a:rPr lang="en-US" sz="2000" dirty="0">
                          <a:effectLst/>
                        </a:rPr>
                        <a:t>PP No. 46 </a:t>
                      </a:r>
                      <a:r>
                        <a:rPr lang="en-US" sz="2000" dirty="0" err="1">
                          <a:effectLst/>
                        </a:rPr>
                        <a:t>tahun</a:t>
                      </a:r>
                      <a:r>
                        <a:rPr lang="en-US" sz="2000" dirty="0">
                          <a:effectLst/>
                        </a:rPr>
                        <a:t> 2014 </a:t>
                      </a:r>
                      <a:r>
                        <a:rPr lang="en-US" sz="2000" dirty="0" err="1">
                          <a:effectLst/>
                        </a:rPr>
                        <a:t>tentang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Sistem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Informasi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Kesehatan</a:t>
                      </a:r>
                      <a:endParaRPr lang="en-US" sz="2000" dirty="0">
                        <a:effectLst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12827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Permenkes</a:t>
                      </a:r>
                      <a:r>
                        <a:rPr lang="en-US" sz="2000" dirty="0">
                          <a:effectLst/>
                        </a:rPr>
                        <a:t> No. 31 </a:t>
                      </a:r>
                      <a:r>
                        <a:rPr lang="en-US" sz="2000" dirty="0" err="1">
                          <a:effectLst/>
                        </a:rPr>
                        <a:t>Tahun</a:t>
                      </a:r>
                      <a:r>
                        <a:rPr lang="en-US" sz="2000" dirty="0">
                          <a:effectLst/>
                        </a:rPr>
                        <a:t> 2019 </a:t>
                      </a:r>
                      <a:r>
                        <a:rPr lang="en-US" sz="2000" dirty="0" err="1">
                          <a:effectLst/>
                        </a:rPr>
                        <a:t>Sistem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Informasi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Puskesmas</a:t>
                      </a:r>
                      <a:endParaRPr lang="en-US" sz="2000" dirty="0">
                        <a:effectLst/>
                      </a:endParaRP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12827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Permenkes</a:t>
                      </a:r>
                      <a:r>
                        <a:rPr lang="en-US" sz="2000" dirty="0">
                          <a:effectLst/>
                        </a:rPr>
                        <a:t> No. 49 </a:t>
                      </a:r>
                      <a:r>
                        <a:rPr lang="en-US" sz="2000" dirty="0" err="1">
                          <a:effectLst/>
                        </a:rPr>
                        <a:t>tahun</a:t>
                      </a:r>
                      <a:r>
                        <a:rPr lang="en-US" sz="2000" dirty="0">
                          <a:effectLst/>
                        </a:rPr>
                        <a:t> 2016 </a:t>
                      </a:r>
                      <a:r>
                        <a:rPr lang="en-US" sz="2000" dirty="0" err="1">
                          <a:effectLst/>
                        </a:rPr>
                        <a:t>tentang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Pedoman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Teknis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Pengorganisasian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Dinas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Kesehatan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Provinsi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dan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Kabupaten</a:t>
                      </a:r>
                      <a:r>
                        <a:rPr lang="en-US" sz="2000" dirty="0">
                          <a:effectLst/>
                        </a:rPr>
                        <a:t>.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12827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Permenkes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No. </a:t>
                      </a:r>
                      <a:r>
                        <a:rPr lang="en-US" sz="2000" dirty="0" smtClean="0">
                          <a:effectLst/>
                        </a:rPr>
                        <a:t>3 </a:t>
                      </a:r>
                      <a:r>
                        <a:rPr lang="en-US" sz="2000" dirty="0" err="1">
                          <a:effectLst/>
                        </a:rPr>
                        <a:t>tahun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smtClean="0">
                          <a:effectLst/>
                        </a:rPr>
                        <a:t>2020 </a:t>
                      </a:r>
                      <a:r>
                        <a:rPr lang="en-US" sz="2000" dirty="0" err="1">
                          <a:effectLst/>
                        </a:rPr>
                        <a:t>tentang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Rumah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Sakit</a:t>
                      </a:r>
                      <a:endParaRPr lang="en-US" sz="2000" dirty="0" smtClean="0">
                        <a:effectLst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"/>
                        <a:tabLst>
                          <a:tab pos="12827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</a:rPr>
                        <a:t>Permenkes</a:t>
                      </a:r>
                      <a:r>
                        <a:rPr lang="en-US" sz="2000" dirty="0" smtClean="0">
                          <a:effectLst/>
                        </a:rPr>
                        <a:t> No. 43 </a:t>
                      </a:r>
                      <a:r>
                        <a:rPr lang="en-US" sz="2000" dirty="0" err="1" smtClean="0">
                          <a:effectLst/>
                        </a:rPr>
                        <a:t>tahun</a:t>
                      </a:r>
                      <a:r>
                        <a:rPr lang="en-US" sz="2000" dirty="0" smtClean="0">
                          <a:effectLst/>
                        </a:rPr>
                        <a:t> 2019 </a:t>
                      </a:r>
                      <a:r>
                        <a:rPr lang="en-US" sz="2000" dirty="0" err="1" smtClean="0">
                          <a:effectLst/>
                        </a:rPr>
                        <a:t>tentang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Puskesmas</a:t>
                      </a:r>
                      <a:endParaRPr lang="id-ID" sz="2000" dirty="0" smtClean="0">
                        <a:effectLst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"/>
                        <a:tabLst>
                          <a:tab pos="128270" algn="l"/>
                        </a:tabLst>
                        <a:defRPr/>
                      </a:pPr>
                      <a:r>
                        <a:rPr lang="id-ID" sz="2000" dirty="0" smtClean="0">
                          <a:effectLst/>
                        </a:rPr>
                        <a:t>Permenkes No. 44 tahun 2016 tentang</a:t>
                      </a:r>
                      <a:r>
                        <a:rPr lang="id-ID" sz="2000" baseline="0" dirty="0" smtClean="0">
                          <a:effectLst/>
                        </a:rPr>
                        <a:t> Pedoman Manajemen Puskesmas</a:t>
                      </a:r>
                      <a:endParaRPr lang="en-US" sz="2000" dirty="0" smtClean="0">
                        <a:effectLst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"/>
                        <a:tabLst>
                          <a:tab pos="128270" algn="l"/>
                        </a:tabLst>
                        <a:defRPr/>
                      </a:pPr>
                      <a:r>
                        <a:rPr lang="en-US" sz="2000" dirty="0" err="1" smtClean="0">
                          <a:effectLst/>
                        </a:rPr>
                        <a:t>Permenkes</a:t>
                      </a:r>
                      <a:r>
                        <a:rPr lang="en-US" sz="2000" dirty="0" smtClean="0">
                          <a:effectLst/>
                        </a:rPr>
                        <a:t>  No. 9 </a:t>
                      </a:r>
                      <a:r>
                        <a:rPr lang="en-US" sz="2000" dirty="0" err="1" smtClean="0">
                          <a:effectLst/>
                        </a:rPr>
                        <a:t>tahun</a:t>
                      </a:r>
                      <a:r>
                        <a:rPr lang="en-US" sz="2000" dirty="0" smtClean="0">
                          <a:effectLst/>
                        </a:rPr>
                        <a:t> 2014 </a:t>
                      </a:r>
                      <a:r>
                        <a:rPr lang="en-US" sz="2000" dirty="0" err="1" smtClean="0">
                          <a:effectLst/>
                        </a:rPr>
                        <a:t>tentang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</a:rPr>
                        <a:t>Klinik</a:t>
                      </a:r>
                      <a:r>
                        <a:rPr lang="en-US" sz="2000" dirty="0" smtClean="0">
                          <a:effectLst/>
                        </a:rPr>
                        <a:t>.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12827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Perbup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</a:rPr>
                        <a:t>Kabupaten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</a:rPr>
                        <a:t>Karanganyar</a:t>
                      </a:r>
                      <a:r>
                        <a:rPr lang="en-US" sz="2000" baseline="0" dirty="0" smtClean="0">
                          <a:effectLst/>
                        </a:rPr>
                        <a:t> No. 111 </a:t>
                      </a:r>
                      <a:r>
                        <a:rPr lang="en-US" sz="2000" baseline="0" dirty="0" err="1" smtClean="0">
                          <a:effectLst/>
                        </a:rPr>
                        <a:t>tahun</a:t>
                      </a:r>
                      <a:r>
                        <a:rPr lang="en-US" sz="2000" baseline="0" dirty="0" smtClean="0">
                          <a:effectLst/>
                        </a:rPr>
                        <a:t> 2019 </a:t>
                      </a:r>
                      <a:r>
                        <a:rPr lang="en-US" sz="2000" baseline="0" dirty="0" err="1" smtClean="0">
                          <a:effectLst/>
                        </a:rPr>
                        <a:t>tentang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</a:rPr>
                        <a:t>Perubahan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</a:rPr>
                        <a:t>Atas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</a:rPr>
                        <a:t>Perbup</a:t>
                      </a:r>
                      <a:r>
                        <a:rPr lang="en-US" sz="2000" baseline="0" dirty="0" smtClean="0">
                          <a:effectLst/>
                        </a:rPr>
                        <a:t> No.97 </a:t>
                      </a:r>
                      <a:r>
                        <a:rPr lang="en-US" sz="2000" baseline="0" dirty="0" err="1" smtClean="0">
                          <a:effectLst/>
                        </a:rPr>
                        <a:t>tahun</a:t>
                      </a:r>
                      <a:r>
                        <a:rPr lang="en-US" sz="2000" baseline="0" dirty="0" smtClean="0">
                          <a:effectLst/>
                        </a:rPr>
                        <a:t> 2016 </a:t>
                      </a:r>
                      <a:r>
                        <a:rPr lang="en-US" sz="2000" baseline="0" dirty="0" err="1" smtClean="0">
                          <a:effectLst/>
                        </a:rPr>
                        <a:t>tentang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</a:rPr>
                        <a:t>Kedudukan</a:t>
                      </a:r>
                      <a:r>
                        <a:rPr lang="en-US" sz="2000" baseline="0" dirty="0" smtClean="0">
                          <a:effectLst/>
                        </a:rPr>
                        <a:t>, </a:t>
                      </a:r>
                      <a:r>
                        <a:rPr lang="en-US" sz="2000" baseline="0" dirty="0" err="1" smtClean="0">
                          <a:effectLst/>
                        </a:rPr>
                        <a:t>Susunan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</a:rPr>
                        <a:t>Organisasi</a:t>
                      </a:r>
                      <a:r>
                        <a:rPr lang="en-US" sz="2000" baseline="0" dirty="0" smtClean="0">
                          <a:effectLst/>
                        </a:rPr>
                        <a:t>, </a:t>
                      </a:r>
                      <a:r>
                        <a:rPr lang="en-US" sz="2000" baseline="0" dirty="0" err="1" smtClean="0">
                          <a:effectLst/>
                        </a:rPr>
                        <a:t>Tugas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</a:rPr>
                        <a:t>Fungsi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</a:rPr>
                        <a:t>dan</a:t>
                      </a:r>
                      <a:r>
                        <a:rPr lang="en-US" sz="2000" baseline="0" dirty="0" smtClean="0">
                          <a:effectLst/>
                        </a:rPr>
                        <a:t> Tata </a:t>
                      </a:r>
                      <a:r>
                        <a:rPr lang="en-US" sz="2000" baseline="0" dirty="0" err="1" smtClean="0">
                          <a:effectLst/>
                        </a:rPr>
                        <a:t>Kerja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</a:rPr>
                        <a:t>Dinas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</a:rPr>
                        <a:t>Kesehatan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8270" algn="l"/>
                        </a:tabLs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584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r>
              <a:rPr lang="id-ID" dirty="0" smtClean="0"/>
              <a:t>Penilaian kinerja Puskesmas</a:t>
            </a:r>
            <a:br>
              <a:rPr lang="id-ID" dirty="0" smtClean="0"/>
            </a:br>
            <a:r>
              <a:rPr lang="id-ID" dirty="0" smtClean="0"/>
              <a:t>PMK 44 Tahun 2016  ttg Manajemen Puskesmas</a:t>
            </a:r>
            <a:endParaRPr lang="id-ID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609600" y="2590800"/>
            <a:ext cx="7467600" cy="3951288"/>
          </a:xfrm>
        </p:spPr>
        <p:txBody>
          <a:bodyPr/>
          <a:lstStyle/>
          <a:p>
            <a:pPr marL="114300" indent="0">
              <a:buNone/>
            </a:pPr>
            <a:r>
              <a:rPr lang="id-ID" dirty="0" smtClean="0"/>
              <a:t>E. MANAJEMEN DATA DAN INFORMASI</a:t>
            </a:r>
          </a:p>
          <a:p>
            <a:pPr marL="114300" indent="0">
              <a:buNone/>
            </a:pPr>
            <a:r>
              <a:rPr lang="id-ID" dirty="0"/>
              <a:t> </a:t>
            </a:r>
            <a:r>
              <a:rPr lang="id-ID" dirty="0" smtClean="0"/>
              <a:t>    Ditetapkan Tim Sistem Informasi Puskesmas</a:t>
            </a:r>
          </a:p>
          <a:p>
            <a:pPr marL="114300" indent="0">
              <a:buNone/>
            </a:pPr>
            <a:r>
              <a:rPr lang="id-ID" dirty="0"/>
              <a:t> </a:t>
            </a:r>
            <a:r>
              <a:rPr lang="id-ID" dirty="0" smtClean="0"/>
              <a:t>    Skore 0-10 (Tidak ditetapkan – Ditetapkan)</a:t>
            </a:r>
          </a:p>
          <a:p>
            <a:pPr marL="114300" indent="0">
              <a:buNone/>
            </a:pPr>
            <a:r>
              <a:rPr lang="id-ID" dirty="0"/>
              <a:t> </a:t>
            </a:r>
            <a:r>
              <a:rPr lang="id-ID" dirty="0" smtClean="0"/>
              <a:t>   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52307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Indikator</a:t>
            </a:r>
            <a:r>
              <a:rPr lang="en-US" dirty="0" smtClean="0"/>
              <a:t> </a:t>
            </a:r>
            <a:r>
              <a:rPr lang="en-US" dirty="0" err="1" smtClean="0"/>
              <a:t>Kinerja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err="1" smtClean="0"/>
              <a:t>Prosentase</a:t>
            </a:r>
            <a:r>
              <a:rPr lang="en-US" dirty="0" smtClean="0"/>
              <a:t> </a:t>
            </a:r>
            <a:r>
              <a:rPr lang="en-US" dirty="0"/>
              <a:t>SIK </a:t>
            </a:r>
            <a:r>
              <a:rPr lang="en-US" dirty="0" err="1"/>
              <a:t>berfungsi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standart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Prosentase</a:t>
            </a:r>
            <a:r>
              <a:rPr lang="en-US" dirty="0" smtClean="0"/>
              <a:t> </a:t>
            </a:r>
            <a:r>
              <a:rPr lang="en-US" dirty="0" err="1"/>
              <a:t>puskesmas</a:t>
            </a:r>
            <a:r>
              <a:rPr lang="en-US" dirty="0"/>
              <a:t> yang </a:t>
            </a:r>
            <a:r>
              <a:rPr lang="en-US" dirty="0" err="1"/>
              <a:t>memanfaatkan</a:t>
            </a:r>
            <a:r>
              <a:rPr lang="en-US" dirty="0"/>
              <a:t> website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aktif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sz="7200" dirty="0" smtClean="0"/>
              <a:t>SPM</a:t>
            </a:r>
            <a:r>
              <a:rPr lang="en-US" sz="7200" dirty="0"/>
              <a:t>	     :   55 %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93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457200" y="2967335"/>
            <a:ext cx="7236000" cy="18720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d-ID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TERIMA </a:t>
            </a:r>
          </a:p>
          <a:p>
            <a:pPr algn="ctr"/>
            <a:r>
              <a:rPr lang="id-ID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KASIH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901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ALUR PENGOLAHAN DATA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228600" y="2895600"/>
            <a:ext cx="1371600" cy="1676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SUMBER DATA</a:t>
            </a:r>
            <a:endParaRPr lang="en-US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2241645" y="1686636"/>
            <a:ext cx="1273791" cy="533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SEKRETARIAT</a:t>
            </a:r>
            <a:endParaRPr lang="en-US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2248473" y="2535640"/>
            <a:ext cx="1267536" cy="533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P2P</a:t>
            </a:r>
            <a:endParaRPr lang="en-US" dirty="0"/>
          </a:p>
        </p:txBody>
      </p:sp>
      <p:sp>
        <p:nvSpPr>
          <p:cNvPr id="7" name="Flowchart: Alternate Process 6"/>
          <p:cNvSpPr/>
          <p:nvPr/>
        </p:nvSpPr>
        <p:spPr>
          <a:xfrm>
            <a:off x="2279245" y="3454021"/>
            <a:ext cx="1281184" cy="533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KESMAS</a:t>
            </a:r>
            <a:endParaRPr lang="en-US" dirty="0"/>
          </a:p>
        </p:txBody>
      </p:sp>
      <p:sp>
        <p:nvSpPr>
          <p:cNvPr id="8" name="Flowchart: Alternate Process 7"/>
          <p:cNvSpPr/>
          <p:nvPr/>
        </p:nvSpPr>
        <p:spPr>
          <a:xfrm>
            <a:off x="2297944" y="4291089"/>
            <a:ext cx="1273790" cy="533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YANKES</a:t>
            </a:r>
            <a:endParaRPr lang="en-US" dirty="0"/>
          </a:p>
        </p:txBody>
      </p:sp>
      <p:sp>
        <p:nvSpPr>
          <p:cNvPr id="9" name="Flowchart: Alternate Process 8"/>
          <p:cNvSpPr/>
          <p:nvPr/>
        </p:nvSpPr>
        <p:spPr>
          <a:xfrm>
            <a:off x="2297944" y="5198660"/>
            <a:ext cx="1273790" cy="533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SDK</a:t>
            </a:r>
            <a:endParaRPr lang="en-US" dirty="0"/>
          </a:p>
        </p:txBody>
      </p:sp>
      <p:sp>
        <p:nvSpPr>
          <p:cNvPr id="10" name="Flowchart: Alternate Process 9"/>
          <p:cNvSpPr/>
          <p:nvPr/>
        </p:nvSpPr>
        <p:spPr>
          <a:xfrm>
            <a:off x="5460893" y="1310183"/>
            <a:ext cx="1600200" cy="74335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PROFIL</a:t>
            </a:r>
          </a:p>
          <a:p>
            <a:pPr algn="ctr"/>
            <a:r>
              <a:rPr lang="en-US" dirty="0" smtClean="0"/>
              <a:t>KESEHATAN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 rot="21349238">
            <a:off x="3813556" y="1632279"/>
            <a:ext cx="1219200" cy="1731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Alternate Process 11"/>
          <p:cNvSpPr/>
          <p:nvPr/>
        </p:nvSpPr>
        <p:spPr>
          <a:xfrm>
            <a:off x="5157313" y="3546894"/>
            <a:ext cx="2454591" cy="17907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INFORMASI KESEHATAN</a:t>
            </a:r>
          </a:p>
          <a:p>
            <a:pPr algn="ctr"/>
            <a:r>
              <a:rPr lang="en-US" dirty="0" smtClean="0"/>
              <a:t>ELEKTRONIK</a:t>
            </a:r>
          </a:p>
          <a:p>
            <a:pPr algn="ctr"/>
            <a:r>
              <a:rPr lang="en-US" dirty="0" smtClean="0"/>
              <a:t>NON ELEKTRONIK</a:t>
            </a:r>
            <a:endParaRPr lang="en-US" dirty="0"/>
          </a:p>
        </p:txBody>
      </p:sp>
      <p:sp>
        <p:nvSpPr>
          <p:cNvPr id="13" name="Striped Right Arrow 12"/>
          <p:cNvSpPr/>
          <p:nvPr/>
        </p:nvSpPr>
        <p:spPr>
          <a:xfrm rot="2116601">
            <a:off x="3634202" y="2485938"/>
            <a:ext cx="1816091" cy="46330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triped Right Arrow 13"/>
          <p:cNvSpPr/>
          <p:nvPr/>
        </p:nvSpPr>
        <p:spPr>
          <a:xfrm rot="2030771">
            <a:off x="3586070" y="3099451"/>
            <a:ext cx="1512191" cy="46330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triped Right Arrow 14"/>
          <p:cNvSpPr/>
          <p:nvPr/>
        </p:nvSpPr>
        <p:spPr>
          <a:xfrm rot="1542580">
            <a:off x="3660151" y="3860075"/>
            <a:ext cx="1278148" cy="34849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triped Right Arrow 15"/>
          <p:cNvSpPr/>
          <p:nvPr/>
        </p:nvSpPr>
        <p:spPr>
          <a:xfrm rot="21048292">
            <a:off x="3600017" y="5137158"/>
            <a:ext cx="1229568" cy="27938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triped Right Arrow 16"/>
          <p:cNvSpPr/>
          <p:nvPr/>
        </p:nvSpPr>
        <p:spPr>
          <a:xfrm rot="208421">
            <a:off x="3697244" y="4494796"/>
            <a:ext cx="1159191" cy="25429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xplosion 2 17"/>
          <p:cNvSpPr/>
          <p:nvPr/>
        </p:nvSpPr>
        <p:spPr>
          <a:xfrm>
            <a:off x="6022658" y="1828772"/>
            <a:ext cx="3178491" cy="14137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ADUAN </a:t>
            </a:r>
          </a:p>
          <a:p>
            <a:pPr algn="ctr"/>
            <a:r>
              <a:rPr lang="en-US" dirty="0" smtClean="0"/>
              <a:t>MASYARAKAT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4" idx="3"/>
          </p:cNvCxnSpPr>
          <p:nvPr/>
        </p:nvCxnSpPr>
        <p:spPr>
          <a:xfrm flipV="1">
            <a:off x="1600200" y="2220036"/>
            <a:ext cx="608463" cy="15137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" idx="3"/>
          </p:cNvCxnSpPr>
          <p:nvPr/>
        </p:nvCxnSpPr>
        <p:spPr>
          <a:xfrm flipV="1">
            <a:off x="1600200" y="2895600"/>
            <a:ext cx="608463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3"/>
          </p:cNvCxnSpPr>
          <p:nvPr/>
        </p:nvCxnSpPr>
        <p:spPr>
          <a:xfrm>
            <a:off x="1600200" y="3733800"/>
            <a:ext cx="6084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4" idx="3"/>
          </p:cNvCxnSpPr>
          <p:nvPr/>
        </p:nvCxnSpPr>
        <p:spPr>
          <a:xfrm>
            <a:off x="1600200" y="3733800"/>
            <a:ext cx="697744" cy="5572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3"/>
          </p:cNvCxnSpPr>
          <p:nvPr/>
        </p:nvCxnSpPr>
        <p:spPr>
          <a:xfrm>
            <a:off x="1600200" y="3733800"/>
            <a:ext cx="697744" cy="14648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276600" y="2278773"/>
            <a:ext cx="0" cy="2827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Alternate Process 29"/>
          <p:cNvSpPr/>
          <p:nvPr/>
        </p:nvSpPr>
        <p:spPr>
          <a:xfrm>
            <a:off x="5676714" y="2220036"/>
            <a:ext cx="914400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PPID</a:t>
            </a:r>
            <a:endParaRPr lang="en-US" dirty="0"/>
          </a:p>
        </p:txBody>
      </p:sp>
      <p:sp>
        <p:nvSpPr>
          <p:cNvPr id="31" name="Right Arrow 30"/>
          <p:cNvSpPr/>
          <p:nvPr/>
        </p:nvSpPr>
        <p:spPr>
          <a:xfrm rot="663302">
            <a:off x="3911958" y="2079594"/>
            <a:ext cx="1219200" cy="1731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457199" y="1415990"/>
            <a:ext cx="1447231" cy="6057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KEMENKES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4" idx="0"/>
          </p:cNvCxnSpPr>
          <p:nvPr/>
        </p:nvCxnSpPr>
        <p:spPr>
          <a:xfrm flipV="1">
            <a:off x="914400" y="2021724"/>
            <a:ext cx="0" cy="873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1600200" y="2053534"/>
            <a:ext cx="608464" cy="842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1420440" y="2021724"/>
            <a:ext cx="831446" cy="17120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1302791" y="2053534"/>
            <a:ext cx="983209" cy="22358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3" idx="2"/>
          </p:cNvCxnSpPr>
          <p:nvPr/>
        </p:nvCxnSpPr>
        <p:spPr>
          <a:xfrm flipH="1" flipV="1">
            <a:off x="1180815" y="2021724"/>
            <a:ext cx="1173994" cy="31769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1955144" y="1953336"/>
            <a:ext cx="304232" cy="21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66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209" y="1066800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PERATURAN PEMERINTAH NO 46 </a:t>
            </a:r>
            <a:r>
              <a:rPr lang="en-US" dirty="0" err="1" smtClean="0"/>
              <a:t>Th</a:t>
            </a:r>
            <a:r>
              <a:rPr lang="en-US" dirty="0" smtClean="0"/>
              <a:t> 2014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5006" y="3048000"/>
            <a:ext cx="51364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Sistem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Informasi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Kesehatan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7765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762000"/>
          </a:xfrm>
        </p:spPr>
        <p:txBody>
          <a:bodyPr/>
          <a:lstStyle/>
          <a:p>
            <a:r>
              <a:rPr lang="en-US" dirty="0" err="1" smtClean="0"/>
              <a:t>Pasal</a:t>
            </a:r>
            <a:r>
              <a:rPr lang="en-US" dirty="0" smtClean="0"/>
              <a:t> 37</a:t>
            </a:r>
            <a:br>
              <a:rPr lang="en-US" dirty="0" smtClean="0"/>
            </a:br>
            <a:r>
              <a:rPr lang="en-US" sz="2800" dirty="0" err="1" smtClean="0"/>
              <a:t>Pengelola</a:t>
            </a:r>
            <a:r>
              <a:rPr lang="en-US" sz="2800" dirty="0" smtClean="0"/>
              <a:t> </a:t>
            </a:r>
            <a:r>
              <a:rPr lang="en-US" sz="2800" dirty="0" err="1" smtClean="0"/>
              <a:t>Sistem</a:t>
            </a:r>
            <a:r>
              <a:rPr lang="en-US" sz="2800" dirty="0" smtClean="0"/>
              <a:t> </a:t>
            </a:r>
            <a:r>
              <a:rPr lang="en-US" sz="2800" dirty="0" err="1" smtClean="0"/>
              <a:t>Informasi</a:t>
            </a:r>
            <a:r>
              <a:rPr lang="en-US" sz="2800" dirty="0" smtClean="0"/>
              <a:t> </a:t>
            </a:r>
            <a:r>
              <a:rPr lang="en-US" sz="2800" dirty="0" err="1" smtClean="0"/>
              <a:t>Kesehatan</a:t>
            </a:r>
            <a:r>
              <a:rPr lang="en-US" sz="2800" dirty="0" smtClean="0"/>
              <a:t> </a:t>
            </a:r>
            <a:r>
              <a:rPr lang="en-US" sz="2800" dirty="0" err="1" smtClean="0"/>
              <a:t>Kabupaten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5257800"/>
          </a:xfrm>
        </p:spPr>
        <p:txBody>
          <a:bodyPr>
            <a:normAutofit fontScale="92500"/>
          </a:bodyPr>
          <a:lstStyle/>
          <a:p>
            <a:pPr marL="514350" lvl="0" indent="-514350" algn="just">
              <a:buFont typeface="+mj-lt"/>
              <a:buAutoNum type="alphaLcPeriod"/>
            </a:pPr>
            <a:r>
              <a:rPr lang="en-US" dirty="0" err="1" smtClean="0"/>
              <a:t>Permintaan</a:t>
            </a:r>
            <a:r>
              <a:rPr lang="en-US" dirty="0" smtClean="0"/>
              <a:t> </a:t>
            </a:r>
            <a:r>
              <a:rPr lang="en-US" dirty="0"/>
              <a:t>Data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pihak</a:t>
            </a:r>
            <a:r>
              <a:rPr lang="en-US" dirty="0"/>
              <a:t> yang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lphaLcPeriod"/>
            </a:pPr>
            <a:r>
              <a:rPr lang="en-US" dirty="0" err="1" smtClean="0"/>
              <a:t>Pengumpulan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 smtClean="0"/>
              <a:t>penggabungkan</a:t>
            </a:r>
            <a:r>
              <a:rPr lang="en-US" dirty="0" smtClean="0"/>
              <a:t> </a:t>
            </a:r>
            <a:r>
              <a:rPr lang="en-US" dirty="0"/>
              <a:t>data </a:t>
            </a:r>
            <a:r>
              <a:rPr lang="en-US" dirty="0" err="1"/>
              <a:t>rutin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non </a:t>
            </a:r>
            <a:r>
              <a:rPr lang="en-US" dirty="0" err="1"/>
              <a:t>rutin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data; </a:t>
            </a:r>
          </a:p>
          <a:p>
            <a:pPr marL="514350" lvl="0" indent="-514350" algn="just">
              <a:buFont typeface="+mj-lt"/>
              <a:buAutoNum type="alphaLcPeriod"/>
            </a:pPr>
            <a:r>
              <a:rPr lang="en-US" dirty="0" err="1" smtClean="0"/>
              <a:t>Pengolahan</a:t>
            </a:r>
            <a:r>
              <a:rPr lang="en-US" dirty="0" smtClean="0"/>
              <a:t> </a:t>
            </a:r>
            <a:r>
              <a:rPr lang="en-US" dirty="0"/>
              <a:t>data </a:t>
            </a:r>
            <a:r>
              <a:rPr lang="en-US" dirty="0" err="1" smtClean="0"/>
              <a:t>Kesehatan</a:t>
            </a:r>
            <a:r>
              <a:rPr lang="en-US" dirty="0" smtClean="0"/>
              <a:t>;</a:t>
            </a:r>
            <a:endParaRPr lang="en-US" dirty="0"/>
          </a:p>
          <a:p>
            <a:pPr marL="514350" lvl="0" indent="-514350" algn="just">
              <a:buFont typeface="+mj-lt"/>
              <a:buAutoNum type="alphaLcPeriod"/>
            </a:pPr>
            <a:r>
              <a:rPr lang="en-US" dirty="0" err="1" smtClean="0"/>
              <a:t>Penyimpanan</a:t>
            </a:r>
            <a:r>
              <a:rPr lang="en-US" dirty="0"/>
              <a:t>, </a:t>
            </a:r>
            <a:r>
              <a:rPr lang="en-US" dirty="0" err="1"/>
              <a:t>pemeliharaan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penyediaan</a:t>
            </a:r>
            <a:r>
              <a:rPr lang="en-US" dirty="0"/>
              <a:t> </a:t>
            </a:r>
            <a:r>
              <a:rPr lang="en-US" dirty="0" err="1"/>
              <a:t>cadangan</a:t>
            </a:r>
            <a:r>
              <a:rPr lang="en-US" dirty="0"/>
              <a:t> data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lphaLcPeriod"/>
            </a:pPr>
            <a:r>
              <a:rPr lang="en-US" dirty="0" err="1" smtClean="0"/>
              <a:t>Pemberian</a:t>
            </a:r>
            <a:r>
              <a:rPr lang="en-US" dirty="0" smtClean="0"/>
              <a:t> </a:t>
            </a:r>
            <a:r>
              <a:rPr lang="en-US" dirty="0" err="1"/>
              <a:t>umpan</a:t>
            </a:r>
            <a:r>
              <a:rPr lang="en-US" dirty="0"/>
              <a:t> </a:t>
            </a:r>
            <a:r>
              <a:rPr lang="en-US" dirty="0" err="1"/>
              <a:t>balik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data;</a:t>
            </a:r>
          </a:p>
          <a:p>
            <a:pPr marL="514350" lvl="0" indent="-514350" algn="just">
              <a:buFont typeface="+mj-lt"/>
              <a:buAutoNum type="alphaLcPeriod"/>
            </a:pP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/>
              <a:t>Analisis</a:t>
            </a:r>
            <a:r>
              <a:rPr lang="en-US" dirty="0"/>
              <a:t> data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lphaLcPeriod"/>
            </a:pPr>
            <a:r>
              <a:rPr lang="en-US" dirty="0" err="1" smtClean="0"/>
              <a:t>Penyebarluasan</a:t>
            </a:r>
            <a:r>
              <a:rPr lang="en-US" dirty="0" smtClean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media </a:t>
            </a:r>
            <a:r>
              <a:rPr lang="en-US" dirty="0" err="1"/>
              <a:t>elektronik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media non </a:t>
            </a:r>
            <a:r>
              <a:rPr lang="en-US" dirty="0" err="1"/>
              <a:t>elektronik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;</a:t>
            </a:r>
          </a:p>
          <a:p>
            <a:pPr marL="514350" lvl="0" indent="-514350" algn="just">
              <a:buFont typeface="+mj-lt"/>
              <a:buAutoNum type="alphaLcPeriod"/>
            </a:pPr>
            <a:r>
              <a:rPr lang="en-US" dirty="0" err="1" smtClean="0"/>
              <a:t>Pengiriman</a:t>
            </a:r>
            <a:r>
              <a:rPr lang="en-US" dirty="0" smtClean="0"/>
              <a:t> </a:t>
            </a:r>
            <a:r>
              <a:rPr lang="en-US" dirty="0"/>
              <a:t>data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yang </a:t>
            </a:r>
            <a:r>
              <a:rPr lang="en-US" dirty="0" err="1"/>
              <a:t>dibutuhkan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 smtClean="0"/>
              <a:t>;</a:t>
            </a:r>
          </a:p>
          <a:p>
            <a:pPr marL="514350" lvl="0" indent="-514350" algn="just">
              <a:buFont typeface="+mj-lt"/>
              <a:buAutoNum type="alphaLcPeriod"/>
            </a:pP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pembinaan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fasilitasi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di </a:t>
            </a:r>
            <a:r>
              <a:rPr lang="en-US" dirty="0" err="1" smtClean="0"/>
              <a:t>Fasilitas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r>
              <a:rPr lang="en-US" dirty="0" smtClean="0"/>
              <a:t>.</a:t>
            </a:r>
            <a:endParaRPr lang="en-US" dirty="0"/>
          </a:p>
          <a:p>
            <a:pPr marL="571500" indent="-457200">
              <a:buFont typeface="+mj-lt"/>
              <a:buAutoNum type="alphaL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888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609" y="609600"/>
            <a:ext cx="7620000" cy="1143000"/>
          </a:xfrm>
        </p:spPr>
        <p:txBody>
          <a:bodyPr/>
          <a:lstStyle/>
          <a:p>
            <a:r>
              <a:rPr lang="en-US" dirty="0" err="1" smtClean="0"/>
              <a:t>Perbup</a:t>
            </a:r>
            <a:r>
              <a:rPr lang="en-US" dirty="0" smtClean="0"/>
              <a:t> </a:t>
            </a:r>
            <a:r>
              <a:rPr lang="en-US" dirty="0" err="1" smtClean="0"/>
              <a:t>Kab</a:t>
            </a:r>
            <a:r>
              <a:rPr lang="en-US" dirty="0" smtClean="0"/>
              <a:t> </a:t>
            </a:r>
            <a:r>
              <a:rPr lang="en-US" dirty="0" err="1" smtClean="0"/>
              <a:t>Karanganyar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No. 111 </a:t>
            </a:r>
            <a:r>
              <a:rPr lang="en-US" dirty="0" err="1" smtClean="0"/>
              <a:t>Tahun</a:t>
            </a:r>
            <a:r>
              <a:rPr lang="en-US" dirty="0" smtClean="0"/>
              <a:t> 2019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2514600"/>
            <a:ext cx="76200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28270" algn="l"/>
              </a:tabLst>
            </a:pPr>
            <a:r>
              <a:rPr lang="en-US" sz="4000" dirty="0" err="1"/>
              <a:t>Perubahan</a:t>
            </a:r>
            <a:r>
              <a:rPr lang="en-US" sz="4000" dirty="0"/>
              <a:t> </a:t>
            </a:r>
            <a:r>
              <a:rPr lang="en-US" sz="4000" dirty="0" err="1"/>
              <a:t>Atas</a:t>
            </a:r>
            <a:r>
              <a:rPr lang="en-US" sz="4000" dirty="0"/>
              <a:t> </a:t>
            </a:r>
            <a:r>
              <a:rPr lang="en-US" sz="4000" dirty="0" err="1"/>
              <a:t>Perbup</a:t>
            </a:r>
            <a:r>
              <a:rPr lang="en-US" sz="4000" dirty="0"/>
              <a:t> No.97 </a:t>
            </a:r>
            <a:r>
              <a:rPr lang="en-US" sz="4000" dirty="0" err="1" smtClean="0"/>
              <a:t>Tahun</a:t>
            </a:r>
            <a:r>
              <a:rPr lang="en-US" sz="4000" dirty="0" smtClean="0"/>
              <a:t> </a:t>
            </a:r>
            <a:r>
              <a:rPr lang="en-US" sz="4000" dirty="0"/>
              <a:t>2016 </a:t>
            </a:r>
            <a:r>
              <a:rPr lang="en-US" sz="4000" dirty="0" err="1"/>
              <a:t>tentang</a:t>
            </a:r>
            <a:r>
              <a:rPr lang="en-US" sz="4000" dirty="0"/>
              <a:t> </a:t>
            </a:r>
            <a:r>
              <a:rPr lang="en-US" sz="4000" dirty="0" err="1"/>
              <a:t>Kedudukan</a:t>
            </a:r>
            <a:r>
              <a:rPr lang="en-US" sz="4000" dirty="0"/>
              <a:t>, </a:t>
            </a:r>
            <a:r>
              <a:rPr lang="en-US" sz="4000" dirty="0" err="1"/>
              <a:t>Susunan</a:t>
            </a:r>
            <a:r>
              <a:rPr lang="en-US" sz="4000" dirty="0"/>
              <a:t> </a:t>
            </a:r>
            <a:r>
              <a:rPr lang="en-US" sz="4000" dirty="0" err="1"/>
              <a:t>Organisasi</a:t>
            </a:r>
            <a:r>
              <a:rPr lang="en-US" sz="4000" dirty="0"/>
              <a:t>, </a:t>
            </a:r>
            <a:r>
              <a:rPr lang="en-US" sz="4000" dirty="0" err="1"/>
              <a:t>Tugas</a:t>
            </a:r>
            <a:r>
              <a:rPr lang="en-US" sz="4000" dirty="0"/>
              <a:t> </a:t>
            </a:r>
            <a:r>
              <a:rPr lang="en-US" sz="4000" dirty="0" err="1"/>
              <a:t>Fungsi</a:t>
            </a:r>
            <a:r>
              <a:rPr lang="en-US" sz="4000" dirty="0"/>
              <a:t> </a:t>
            </a:r>
            <a:r>
              <a:rPr lang="en-US" sz="4000" dirty="0" err="1"/>
              <a:t>dan</a:t>
            </a:r>
            <a:r>
              <a:rPr lang="en-US" sz="4000" dirty="0"/>
              <a:t> Tata </a:t>
            </a:r>
            <a:r>
              <a:rPr lang="en-US" sz="4000" dirty="0" err="1"/>
              <a:t>Kerja</a:t>
            </a:r>
            <a:r>
              <a:rPr lang="en-US" sz="4000" dirty="0"/>
              <a:t> </a:t>
            </a:r>
            <a:r>
              <a:rPr lang="en-US" sz="4000" dirty="0" err="1"/>
              <a:t>Dinas</a:t>
            </a:r>
            <a:r>
              <a:rPr lang="en-US" sz="4000" dirty="0"/>
              <a:t> </a:t>
            </a:r>
            <a:r>
              <a:rPr lang="en-US" sz="4000" dirty="0" err="1"/>
              <a:t>Kesehatan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64649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Pasal</a:t>
            </a:r>
            <a:r>
              <a:rPr lang="en-US" dirty="0" smtClean="0"/>
              <a:t> 33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2149825"/>
            <a:ext cx="8001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err="1" smtClean="0"/>
              <a:t>Kepala</a:t>
            </a:r>
            <a:r>
              <a:rPr lang="en-US" sz="3200" dirty="0" smtClean="0"/>
              <a:t> </a:t>
            </a:r>
            <a:r>
              <a:rPr lang="en-US" sz="3200" dirty="0" err="1" smtClean="0"/>
              <a:t>Seksi</a:t>
            </a:r>
            <a:r>
              <a:rPr lang="en-US" sz="3200" dirty="0" smtClean="0"/>
              <a:t> </a:t>
            </a:r>
            <a:r>
              <a:rPr lang="en-US" sz="3200" dirty="0" err="1" smtClean="0"/>
              <a:t>Manajemen</a:t>
            </a:r>
            <a:r>
              <a:rPr lang="en-US" sz="3200" dirty="0" smtClean="0"/>
              <a:t> </a:t>
            </a:r>
            <a:r>
              <a:rPr lang="en-US" sz="3200" dirty="0" err="1" smtClean="0"/>
              <a:t>Informasi</a:t>
            </a:r>
            <a:r>
              <a:rPr lang="en-US" sz="3200" dirty="0" smtClean="0"/>
              <a:t> </a:t>
            </a:r>
            <a:r>
              <a:rPr lang="en-US" sz="3200" dirty="0" err="1" smtClean="0"/>
              <a:t>Kesehatan</a:t>
            </a:r>
            <a:r>
              <a:rPr lang="en-US" sz="3200" dirty="0" smtClean="0"/>
              <a:t> </a:t>
            </a:r>
            <a:r>
              <a:rPr lang="en-US" sz="3200" dirty="0" err="1" smtClean="0"/>
              <a:t>sebagai</a:t>
            </a:r>
            <a:r>
              <a:rPr lang="en-US" sz="3200" dirty="0" smtClean="0"/>
              <a:t> </a:t>
            </a:r>
            <a:r>
              <a:rPr lang="en-US" sz="3200" dirty="0" err="1" smtClean="0"/>
              <a:t>mana</a:t>
            </a:r>
            <a:r>
              <a:rPr lang="en-US" sz="3200" dirty="0" smtClean="0"/>
              <a:t> </a:t>
            </a:r>
            <a:r>
              <a:rPr lang="en-US" sz="3200" dirty="0" err="1" smtClean="0"/>
              <a:t>dimaksud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pasal</a:t>
            </a:r>
            <a:r>
              <a:rPr lang="en-US" sz="3200" dirty="0" smtClean="0"/>
              <a:t> 30 </a:t>
            </a:r>
            <a:r>
              <a:rPr lang="en-US" sz="3200" dirty="0" err="1" smtClean="0"/>
              <a:t>ayat</a:t>
            </a:r>
            <a:r>
              <a:rPr lang="en-US" sz="3200" dirty="0" smtClean="0"/>
              <a:t>(1) </a:t>
            </a:r>
            <a:r>
              <a:rPr lang="en-US" sz="3200" dirty="0" err="1" smtClean="0"/>
              <a:t>huruf</a:t>
            </a:r>
            <a:r>
              <a:rPr lang="en-US" sz="3200" dirty="0" smtClean="0"/>
              <a:t> c, </a:t>
            </a:r>
            <a:r>
              <a:rPr lang="en-US" sz="3200" dirty="0" err="1" smtClean="0"/>
              <a:t>melaksanakan</a:t>
            </a:r>
            <a:r>
              <a:rPr lang="en-US" sz="3200" dirty="0" smtClean="0"/>
              <a:t> </a:t>
            </a:r>
            <a:r>
              <a:rPr lang="en-US" sz="3200" dirty="0" err="1"/>
              <a:t>tugas</a:t>
            </a:r>
            <a:r>
              <a:rPr lang="en-US" sz="3200" dirty="0"/>
              <a:t> </a:t>
            </a:r>
            <a:r>
              <a:rPr lang="en-US" sz="3200" dirty="0" err="1" smtClean="0"/>
              <a:t>penyiapan</a:t>
            </a:r>
            <a:r>
              <a:rPr lang="en-US" sz="3200" dirty="0" smtClean="0"/>
              <a:t> </a:t>
            </a:r>
            <a:r>
              <a:rPr lang="en-US" sz="3200" dirty="0" err="1"/>
              <a:t>bahan</a:t>
            </a:r>
            <a:r>
              <a:rPr lang="en-US" sz="3200" dirty="0"/>
              <a:t> </a:t>
            </a:r>
            <a:r>
              <a:rPr lang="en-US" sz="3200" dirty="0" err="1"/>
              <a:t>perencanaan</a:t>
            </a:r>
            <a:r>
              <a:rPr lang="en-US" sz="3200" dirty="0"/>
              <a:t>, </a:t>
            </a:r>
            <a:r>
              <a:rPr lang="en-US" sz="3200" dirty="0" err="1"/>
              <a:t>perumusan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pelaksanaan</a:t>
            </a:r>
            <a:r>
              <a:rPr lang="en-US" sz="3200" dirty="0"/>
              <a:t> </a:t>
            </a:r>
            <a:r>
              <a:rPr lang="en-US" sz="3200" dirty="0" err="1"/>
              <a:t>kebijakan</a:t>
            </a:r>
            <a:r>
              <a:rPr lang="en-US" sz="3200" dirty="0"/>
              <a:t>, </a:t>
            </a:r>
            <a:r>
              <a:rPr lang="en-US" sz="3200" dirty="0" err="1"/>
              <a:t>pemantauan</a:t>
            </a:r>
            <a:r>
              <a:rPr lang="en-US" sz="3200" dirty="0"/>
              <a:t> </a:t>
            </a:r>
            <a:r>
              <a:rPr lang="en-US" sz="3200" dirty="0" err="1"/>
              <a:t>evaluasi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pelaporan</a:t>
            </a:r>
            <a:r>
              <a:rPr lang="en-US" sz="3200" dirty="0"/>
              <a:t> di </a:t>
            </a:r>
            <a:r>
              <a:rPr lang="en-US" sz="3200" dirty="0" err="1"/>
              <a:t>bidang</a:t>
            </a:r>
            <a:r>
              <a:rPr lang="en-US" sz="3200" dirty="0"/>
              <a:t> </a:t>
            </a:r>
            <a:r>
              <a:rPr lang="en-US" sz="3200" dirty="0" err="1" smtClean="0"/>
              <a:t>Manajemen</a:t>
            </a:r>
            <a:r>
              <a:rPr lang="en-US" sz="3200" dirty="0" smtClean="0"/>
              <a:t> </a:t>
            </a:r>
            <a:r>
              <a:rPr lang="en-US" sz="3200" dirty="0" err="1" smtClean="0"/>
              <a:t>Informasi</a:t>
            </a:r>
            <a:r>
              <a:rPr lang="en-US" sz="3200" dirty="0" smtClean="0"/>
              <a:t> </a:t>
            </a:r>
            <a:r>
              <a:rPr lang="en-US" sz="3200" dirty="0" err="1" smtClean="0"/>
              <a:t>Kesehatan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42215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Sisitem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7620000" cy="411480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n-US" sz="3200" dirty="0" err="1" smtClean="0"/>
              <a:t>Seperangkat</a:t>
            </a:r>
            <a:r>
              <a:rPr lang="en-US" sz="3200" dirty="0" smtClean="0"/>
              <a:t> </a:t>
            </a:r>
            <a:r>
              <a:rPr lang="en-US" sz="3200" dirty="0" err="1" smtClean="0"/>
              <a:t>tatanan</a:t>
            </a:r>
            <a:r>
              <a:rPr lang="en-US" sz="3200" dirty="0" smtClean="0"/>
              <a:t> yang </a:t>
            </a:r>
            <a:r>
              <a:rPr lang="en-US" sz="3200" dirty="0" err="1" smtClean="0"/>
              <a:t>meliputi</a:t>
            </a:r>
            <a:r>
              <a:rPr lang="en-US" sz="3200" dirty="0" smtClean="0"/>
              <a:t> data, </a:t>
            </a:r>
            <a:r>
              <a:rPr lang="en-US" sz="3200" dirty="0" err="1" smtClean="0"/>
              <a:t>informasi</a:t>
            </a:r>
            <a:r>
              <a:rPr lang="en-US" sz="3200" dirty="0" smtClean="0"/>
              <a:t>, </a:t>
            </a:r>
            <a:r>
              <a:rPr lang="en-US" sz="3200" dirty="0" err="1" smtClean="0"/>
              <a:t>indikator</a:t>
            </a:r>
            <a:r>
              <a:rPr lang="en-US" sz="3200" dirty="0" smtClean="0"/>
              <a:t>, </a:t>
            </a:r>
            <a:r>
              <a:rPr lang="en-US" sz="3200" dirty="0" err="1" smtClean="0"/>
              <a:t>prosedur</a:t>
            </a:r>
            <a:r>
              <a:rPr lang="en-US" sz="3200" dirty="0" smtClean="0"/>
              <a:t>, </a:t>
            </a:r>
            <a:r>
              <a:rPr lang="en-US" sz="3200" dirty="0" err="1" smtClean="0"/>
              <a:t>perangkat</a:t>
            </a:r>
            <a:r>
              <a:rPr lang="en-US" sz="3200" dirty="0" smtClean="0"/>
              <a:t>, </a:t>
            </a:r>
            <a:r>
              <a:rPr lang="en-US" sz="3200" dirty="0" err="1" smtClean="0"/>
              <a:t>teknologi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sumber</a:t>
            </a:r>
            <a:r>
              <a:rPr lang="en-US" sz="3200" dirty="0" smtClean="0"/>
              <a:t> </a:t>
            </a:r>
            <a:r>
              <a:rPr lang="en-US" sz="3200" dirty="0" err="1" smtClean="0"/>
              <a:t>daya</a:t>
            </a:r>
            <a:r>
              <a:rPr lang="en-US" sz="3200" dirty="0" smtClean="0"/>
              <a:t> </a:t>
            </a:r>
            <a:r>
              <a:rPr lang="en-US" sz="3200" dirty="0" err="1" smtClean="0"/>
              <a:t>manusia</a:t>
            </a:r>
            <a:r>
              <a:rPr lang="en-US" sz="3200" dirty="0" smtClean="0"/>
              <a:t> yang </a:t>
            </a:r>
            <a:r>
              <a:rPr lang="en-US" sz="3200" dirty="0" err="1" smtClean="0"/>
              <a:t>saling</a:t>
            </a:r>
            <a:r>
              <a:rPr lang="en-US" sz="3200" dirty="0" smtClean="0"/>
              <a:t> </a:t>
            </a:r>
            <a:r>
              <a:rPr lang="en-US" sz="3200" dirty="0" err="1" smtClean="0"/>
              <a:t>berkaitan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dikelola</a:t>
            </a:r>
            <a:r>
              <a:rPr lang="en-US" sz="3200" dirty="0" smtClean="0"/>
              <a:t> </a:t>
            </a:r>
            <a:r>
              <a:rPr lang="en-US" sz="3200" dirty="0" err="1" smtClean="0"/>
              <a:t>secara</a:t>
            </a:r>
            <a:r>
              <a:rPr lang="en-US" sz="3200" dirty="0" smtClean="0"/>
              <a:t> </a:t>
            </a:r>
            <a:r>
              <a:rPr lang="en-US" sz="3200" dirty="0" err="1" smtClean="0"/>
              <a:t>terpadu</a:t>
            </a:r>
            <a:r>
              <a:rPr lang="en-US" sz="3200" dirty="0" smtClean="0"/>
              <a:t>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mengarahkan</a:t>
            </a:r>
            <a:r>
              <a:rPr lang="en-US" sz="3200" dirty="0" smtClean="0"/>
              <a:t> </a:t>
            </a:r>
            <a:r>
              <a:rPr lang="en-US" sz="3200" dirty="0" err="1" smtClean="0"/>
              <a:t>tindakan</a:t>
            </a:r>
            <a:r>
              <a:rPr lang="en-US" sz="3200" dirty="0" smtClean="0"/>
              <a:t>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keputusan</a:t>
            </a:r>
            <a:r>
              <a:rPr lang="en-US" sz="3200" dirty="0" smtClean="0"/>
              <a:t> yang </a:t>
            </a:r>
            <a:r>
              <a:rPr lang="en-US" sz="3200" dirty="0" err="1" smtClean="0"/>
              <a:t>berguna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mendukung</a:t>
            </a:r>
            <a:r>
              <a:rPr lang="en-US" sz="3200" dirty="0" smtClean="0"/>
              <a:t> </a:t>
            </a:r>
            <a:r>
              <a:rPr lang="en-US" sz="3200" dirty="0" err="1" smtClean="0"/>
              <a:t>pembangunan</a:t>
            </a:r>
            <a:r>
              <a:rPr lang="en-US" sz="3200" dirty="0" smtClean="0"/>
              <a:t> </a:t>
            </a:r>
            <a:r>
              <a:rPr lang="en-US" sz="3200" dirty="0" err="1" smtClean="0"/>
              <a:t>kesehatan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78291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ALUR PENGOLAHAN DATA SATU PINTU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228600" y="4096536"/>
            <a:ext cx="1143000" cy="12839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SUMBER DATA</a:t>
            </a:r>
            <a:endParaRPr lang="en-US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7213985" y="2031505"/>
            <a:ext cx="1273791" cy="533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SEKRETARIAT</a:t>
            </a:r>
            <a:endParaRPr lang="en-US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2050987" y="2069548"/>
            <a:ext cx="1267536" cy="533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P2P</a:t>
            </a:r>
            <a:endParaRPr lang="en-US" dirty="0"/>
          </a:p>
        </p:txBody>
      </p:sp>
      <p:sp>
        <p:nvSpPr>
          <p:cNvPr id="7" name="Flowchart: Alternate Process 6"/>
          <p:cNvSpPr/>
          <p:nvPr/>
        </p:nvSpPr>
        <p:spPr>
          <a:xfrm>
            <a:off x="3713164" y="2031505"/>
            <a:ext cx="1281184" cy="533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KESMAS</a:t>
            </a:r>
            <a:endParaRPr lang="en-US" dirty="0"/>
          </a:p>
        </p:txBody>
      </p:sp>
      <p:sp>
        <p:nvSpPr>
          <p:cNvPr id="8" name="Flowchart: Alternate Process 7"/>
          <p:cNvSpPr/>
          <p:nvPr/>
        </p:nvSpPr>
        <p:spPr>
          <a:xfrm>
            <a:off x="5492544" y="2060393"/>
            <a:ext cx="1273790" cy="533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YANKES</a:t>
            </a:r>
            <a:endParaRPr lang="en-US" dirty="0"/>
          </a:p>
        </p:txBody>
      </p:sp>
      <p:sp>
        <p:nvSpPr>
          <p:cNvPr id="9" name="Flowchart: Alternate Process 8"/>
          <p:cNvSpPr/>
          <p:nvPr/>
        </p:nvSpPr>
        <p:spPr>
          <a:xfrm>
            <a:off x="473726" y="2095500"/>
            <a:ext cx="1273790" cy="533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SDK</a:t>
            </a:r>
            <a:endParaRPr lang="en-US" dirty="0"/>
          </a:p>
        </p:txBody>
      </p:sp>
      <p:sp>
        <p:nvSpPr>
          <p:cNvPr id="25" name="Flowchart: Alternate Process 24"/>
          <p:cNvSpPr/>
          <p:nvPr/>
        </p:nvSpPr>
        <p:spPr>
          <a:xfrm>
            <a:off x="6934200" y="3895152"/>
            <a:ext cx="2073590" cy="17907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INFORMASI KESEHATAN</a:t>
            </a:r>
          </a:p>
          <a:p>
            <a:pPr algn="ctr"/>
            <a:r>
              <a:rPr lang="en-US" dirty="0" smtClean="0"/>
              <a:t>ELEKTRONIK</a:t>
            </a:r>
          </a:p>
          <a:p>
            <a:pPr algn="ctr"/>
            <a:r>
              <a:rPr lang="en-US" dirty="0" smtClean="0"/>
              <a:t>NON ELEKTRONIK</a:t>
            </a:r>
            <a:endParaRPr lang="en-US" dirty="0"/>
          </a:p>
        </p:txBody>
      </p:sp>
      <p:sp>
        <p:nvSpPr>
          <p:cNvPr id="34" name="Flowchart: Alternate Process 33"/>
          <p:cNvSpPr/>
          <p:nvPr/>
        </p:nvSpPr>
        <p:spPr>
          <a:xfrm>
            <a:off x="2027259" y="2937707"/>
            <a:ext cx="2916657" cy="361549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MIK</a:t>
            </a:r>
          </a:p>
          <a:p>
            <a:pPr marL="342900" indent="-342900">
              <a:buAutoNum type="arabicPeriod"/>
            </a:pPr>
            <a:r>
              <a:rPr lang="en-US" dirty="0" smtClean="0"/>
              <a:t>SISTEM PENGELOLAAN DATA SATU PINTU</a:t>
            </a:r>
          </a:p>
          <a:p>
            <a:pPr marL="342900" indent="-342900">
              <a:buAutoNum type="arabicPeriod"/>
            </a:pPr>
            <a:r>
              <a:rPr lang="en-US" dirty="0" smtClean="0"/>
              <a:t>PROFIL KESEHATAN KAB</a:t>
            </a:r>
          </a:p>
          <a:p>
            <a:pPr marL="342900" indent="-342900">
              <a:buAutoNum type="arabicPeriod"/>
            </a:pPr>
            <a:r>
              <a:rPr lang="en-US" dirty="0" smtClean="0"/>
              <a:t>MAINTENANCE  JARINGAN DAN KOMPUTER</a:t>
            </a:r>
          </a:p>
          <a:p>
            <a:pPr marL="342900" indent="-342900">
              <a:buAutoNum type="arabicPeriod"/>
            </a:pPr>
            <a:r>
              <a:rPr lang="en-US" dirty="0" smtClean="0"/>
              <a:t>ANALISA DATA UKURAN EPIDEMIOLOGI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marL="342900" indent="-342900" algn="ctr">
              <a:buAutoNum type="arabicPeriod"/>
            </a:pP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35" name="Striped Right Arrow 34"/>
          <p:cNvSpPr/>
          <p:nvPr/>
        </p:nvSpPr>
        <p:spPr>
          <a:xfrm rot="10800000">
            <a:off x="1477119" y="4789945"/>
            <a:ext cx="490390" cy="16631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1747516" y="2564838"/>
            <a:ext cx="1669634" cy="7330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4" idx="0"/>
          </p:cNvCxnSpPr>
          <p:nvPr/>
        </p:nvCxnSpPr>
        <p:spPr>
          <a:xfrm flipH="1" flipV="1">
            <a:off x="3201500" y="2628901"/>
            <a:ext cx="284088" cy="3088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3343544" y="2593793"/>
            <a:ext cx="695056" cy="492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3439311" y="2564838"/>
            <a:ext cx="2053233" cy="5875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3220480" y="2628900"/>
            <a:ext cx="3993505" cy="5635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Striped Right Arrow 69"/>
          <p:cNvSpPr/>
          <p:nvPr/>
        </p:nvSpPr>
        <p:spPr>
          <a:xfrm>
            <a:off x="5110630" y="4025093"/>
            <a:ext cx="1665940" cy="142682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triped Right Arrow 78"/>
          <p:cNvSpPr/>
          <p:nvPr/>
        </p:nvSpPr>
        <p:spPr>
          <a:xfrm>
            <a:off x="1477118" y="4469656"/>
            <a:ext cx="490391" cy="22898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triped Right Arrow 19"/>
          <p:cNvSpPr/>
          <p:nvPr/>
        </p:nvSpPr>
        <p:spPr>
          <a:xfrm rot="5400000">
            <a:off x="7708702" y="2669800"/>
            <a:ext cx="269530" cy="10811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897526" y="3505200"/>
            <a:ext cx="0" cy="389952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lowchart: Alternate Process 2"/>
          <p:cNvSpPr/>
          <p:nvPr/>
        </p:nvSpPr>
        <p:spPr>
          <a:xfrm>
            <a:off x="2039979" y="1731183"/>
            <a:ext cx="1180501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APLIKASI</a:t>
            </a:r>
            <a:endParaRPr lang="en-US" dirty="0"/>
          </a:p>
        </p:txBody>
      </p:sp>
      <p:sp>
        <p:nvSpPr>
          <p:cNvPr id="23" name="Flowchart: Alternate Process 22"/>
          <p:cNvSpPr/>
          <p:nvPr/>
        </p:nvSpPr>
        <p:spPr>
          <a:xfrm>
            <a:off x="3848650" y="1705025"/>
            <a:ext cx="1180501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APLIKASI</a:t>
            </a:r>
            <a:endParaRPr lang="en-US" dirty="0"/>
          </a:p>
        </p:txBody>
      </p:sp>
      <p:sp>
        <p:nvSpPr>
          <p:cNvPr id="24" name="Flowchart: Alternate Process 23"/>
          <p:cNvSpPr/>
          <p:nvPr/>
        </p:nvSpPr>
        <p:spPr>
          <a:xfrm>
            <a:off x="473726" y="1731183"/>
            <a:ext cx="1180501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APLIKASI</a:t>
            </a:r>
            <a:endParaRPr lang="en-US" dirty="0"/>
          </a:p>
        </p:txBody>
      </p:sp>
      <p:sp>
        <p:nvSpPr>
          <p:cNvPr id="26" name="Flowchart: Alternate Process 25"/>
          <p:cNvSpPr/>
          <p:nvPr/>
        </p:nvSpPr>
        <p:spPr>
          <a:xfrm>
            <a:off x="7365467" y="1726066"/>
            <a:ext cx="1180501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APLIKASI</a:t>
            </a:r>
            <a:endParaRPr lang="en-US" dirty="0"/>
          </a:p>
        </p:txBody>
      </p:sp>
      <p:sp>
        <p:nvSpPr>
          <p:cNvPr id="15" name="Flowchart: Alternate Process 14"/>
          <p:cNvSpPr/>
          <p:nvPr/>
        </p:nvSpPr>
        <p:spPr>
          <a:xfrm>
            <a:off x="2615410" y="1090587"/>
            <a:ext cx="1456267" cy="409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KEMENKES</a:t>
            </a:r>
            <a:endParaRPr lang="en-US" dirty="0"/>
          </a:p>
        </p:txBody>
      </p:sp>
      <p:sp>
        <p:nvSpPr>
          <p:cNvPr id="31" name="Flowchart: Alternate Process 30"/>
          <p:cNvSpPr/>
          <p:nvPr/>
        </p:nvSpPr>
        <p:spPr>
          <a:xfrm>
            <a:off x="5539188" y="1716397"/>
            <a:ext cx="1180501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APLIKASI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10621" y="1295399"/>
            <a:ext cx="1471712" cy="4096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201500" y="1478746"/>
            <a:ext cx="0" cy="204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3852062" y="1493626"/>
            <a:ext cx="0" cy="204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2" idx="2"/>
          </p:cNvCxnSpPr>
          <p:nvPr/>
        </p:nvCxnSpPr>
        <p:spPr>
          <a:xfrm flipH="1" flipV="1">
            <a:off x="4267200" y="1417638"/>
            <a:ext cx="1553247" cy="2349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4071677" y="1295399"/>
            <a:ext cx="3547192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xplosion 2 39"/>
          <p:cNvSpPr/>
          <p:nvPr/>
        </p:nvSpPr>
        <p:spPr>
          <a:xfrm>
            <a:off x="5771354" y="2718737"/>
            <a:ext cx="2503646" cy="86734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ADUAN </a:t>
            </a:r>
          </a:p>
          <a:p>
            <a:pPr algn="ctr"/>
            <a:r>
              <a:rPr lang="en-US" sz="1200" dirty="0" smtClean="0"/>
              <a:t>MASYARAKAT</a:t>
            </a:r>
            <a:endParaRPr lang="en-US" sz="1200" dirty="0"/>
          </a:p>
        </p:txBody>
      </p:sp>
      <p:sp>
        <p:nvSpPr>
          <p:cNvPr id="19" name="Flowchart: Alternate Process 18"/>
          <p:cNvSpPr/>
          <p:nvPr/>
        </p:nvSpPr>
        <p:spPr>
          <a:xfrm>
            <a:off x="7393680" y="2871136"/>
            <a:ext cx="914400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PPID</a:t>
            </a:r>
            <a:endParaRPr lang="en-US" dirty="0"/>
          </a:p>
        </p:txBody>
      </p:sp>
      <p:sp>
        <p:nvSpPr>
          <p:cNvPr id="10" name="Up Arrow Callout 9"/>
          <p:cNvSpPr/>
          <p:nvPr/>
        </p:nvSpPr>
        <p:spPr>
          <a:xfrm>
            <a:off x="174894" y="5380472"/>
            <a:ext cx="1295400" cy="990600"/>
          </a:xfrm>
          <a:prstGeom prst="up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FASYANKES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5946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554</TotalTime>
  <Words>1199</Words>
  <Application>Microsoft Office PowerPoint</Application>
  <PresentationFormat>On-screen Show (4:3)</PresentationFormat>
  <Paragraphs>265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Arial Narrow</vt:lpstr>
      <vt:lpstr>Calibri</vt:lpstr>
      <vt:lpstr>Cambria</vt:lpstr>
      <vt:lpstr>Comic Sans MS</vt:lpstr>
      <vt:lpstr>Tahoma</vt:lpstr>
      <vt:lpstr>Times New Roman</vt:lpstr>
      <vt:lpstr>Verdana</vt:lpstr>
      <vt:lpstr>Wingdings</vt:lpstr>
      <vt:lpstr>Adjacency</vt:lpstr>
      <vt:lpstr>PROGRAM DAN KEGIATAN MANAJEMEN INFORMASI KESEHATAN</vt:lpstr>
      <vt:lpstr>DASAR HUKUM</vt:lpstr>
      <vt:lpstr>ALUR PENGOLAHAN DATA</vt:lpstr>
      <vt:lpstr>PERATURAN PEMERINTAH NO 46 Th 2014</vt:lpstr>
      <vt:lpstr>Pasal 37 Pengelola Sistem Informasi Kesehatan Kabupaten</vt:lpstr>
      <vt:lpstr>Perbup Kab Karanganyar No. 111 Tahun 2019</vt:lpstr>
      <vt:lpstr>Pasal 33</vt:lpstr>
      <vt:lpstr>Sisitem Informasi Kesehatan</vt:lpstr>
      <vt:lpstr>ALUR PENGOLAHAN DATA SATU PINTU  </vt:lpstr>
      <vt:lpstr>IKHTISAR JABATAN</vt:lpstr>
      <vt:lpstr>URAIAN TUGAS</vt:lpstr>
      <vt:lpstr>PowerPoint Presentation</vt:lpstr>
      <vt:lpstr>PowerPoint Presentation</vt:lpstr>
      <vt:lpstr>KEBUTUHAN SARANA</vt:lpstr>
      <vt:lpstr>KEBUTHAN SDM</vt:lpstr>
      <vt:lpstr>HASIL KERJA</vt:lpstr>
      <vt:lpstr>PowerPoint Presentation</vt:lpstr>
      <vt:lpstr>CASCADING RENSTRA</vt:lpstr>
      <vt:lpstr>CASCADING RENSTRA</vt:lpstr>
      <vt:lpstr>Penilaian kinerja Puskesmas PMK 44 Tahun 2016  ttg Manajemen Puskesmas</vt:lpstr>
      <vt:lpstr>Indikator Kinerja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SEKSI MANAJEMEN INFORMASI KESEHATAN</dc:title>
  <dc:creator>user</dc:creator>
  <cp:lastModifiedBy>USER</cp:lastModifiedBy>
  <cp:revision>42</cp:revision>
  <dcterms:created xsi:type="dcterms:W3CDTF">2020-06-15T06:31:01Z</dcterms:created>
  <dcterms:modified xsi:type="dcterms:W3CDTF">2020-08-26T02:50:16Z</dcterms:modified>
</cp:coreProperties>
</file>