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7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81" r:id="rId22"/>
    <p:sldId id="282" r:id="rId23"/>
    <p:sldId id="277" r:id="rId24"/>
    <p:sldId id="278" r:id="rId25"/>
    <p:sldId id="279" r:id="rId26"/>
    <p:sldId id="280" r:id="rId27"/>
    <p:sldId id="283" r:id="rId28"/>
    <p:sldId id="284" r:id="rId29"/>
    <p:sldId id="285" r:id="rId30"/>
    <p:sldId id="286" r:id="rId31"/>
    <p:sldId id="287" r:id="rId32"/>
    <p:sldId id="294" r:id="rId33"/>
    <p:sldId id="288" r:id="rId34"/>
    <p:sldId id="295" r:id="rId35"/>
    <p:sldId id="289" r:id="rId36"/>
    <p:sldId id="290" r:id="rId37"/>
    <p:sldId id="291" r:id="rId38"/>
    <p:sldId id="292" r:id="rId39"/>
    <p:sldId id="293" r:id="rId40"/>
    <p:sldId id="296" r:id="rId41"/>
    <p:sldId id="298" r:id="rId42"/>
    <p:sldId id="275" r:id="rId4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3F407B-5DE2-4758-8C93-FC71836F6097}" type="datetimeFigureOut">
              <a:rPr lang="id-ID" smtClean="0"/>
              <a:pPr/>
              <a:t>03/10/2011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9B96C83-5695-457A-A2E4-2F08ADE1A3EC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RADIOLOGIC </a:t>
            </a:r>
            <a:r>
              <a:rPr lang="id-ID" dirty="0" smtClean="0"/>
              <a:t>IMAGING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muskuloskeletal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  <a:p>
            <a:r>
              <a:rPr lang="id-ID" dirty="0" smtClean="0"/>
              <a:t>ANGGRAHENY S</a:t>
            </a:r>
          </a:p>
          <a:p>
            <a:r>
              <a:rPr lang="id-ID" dirty="0" smtClean="0"/>
              <a:t>FK UWKS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7500" lnSpcReduction="20000"/>
          </a:bodyPr>
          <a:lstStyle/>
          <a:p>
            <a:r>
              <a:rPr lang="id-ID" dirty="0" smtClean="0"/>
              <a:t>Radionuklir bone scan dg Tc-99m labeled phosphonates adalah modalitas yg berguna utk membedakan infeksi joint/ sendi dg cellulitis periarticular soft tissue.</a:t>
            </a:r>
          </a:p>
          <a:p>
            <a:r>
              <a:rPr lang="id-ID" dirty="0" smtClean="0"/>
              <a:t>Radiofarmaka yg specific utk mendeteksi infeksi muculoskeletal adalah Gallium-67 citrate dan Indium-111 oxine.</a:t>
            </a:r>
          </a:p>
          <a:p>
            <a:r>
              <a:rPr lang="id-ID" dirty="0" smtClean="0"/>
              <a:t>MRI lebih specific dan sensitive dp teknik scintigraphy utk menunjukkan tulang dan infeksi soft tissue ok resolusinya.</a:t>
            </a:r>
          </a:p>
          <a:p>
            <a:r>
              <a:rPr lang="id-ID" dirty="0" smtClean="0"/>
              <a:t>Percutaneous aspiration biopsy pd suspected fokus infeksi sangat berguna utk menegakkan diagnosis, jg mengetahui organisme penyebab infeksi.</a:t>
            </a:r>
          </a:p>
          <a:p>
            <a:r>
              <a:rPr lang="id-ID" dirty="0" smtClean="0"/>
              <a:t>Follow up dan monitoring terapi pada infeksi musculoskeletal sangat penting.</a:t>
            </a:r>
          </a:p>
          <a:p>
            <a:r>
              <a:rPr lang="id-ID" dirty="0" smtClean="0"/>
              <a:t>Pada anak2 : gangguan pertumbuhan jika fokus infeksi mengenai growth plate, fracture patologis,malignancy ok draining sinus tract kronis.</a:t>
            </a:r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Osteomyelitis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Gambaran radiologi :</a:t>
            </a:r>
          </a:p>
          <a:p>
            <a:r>
              <a:rPr lang="id-ID" dirty="0" smtClean="0"/>
              <a:t>Destruksi cortex dan medulla</a:t>
            </a:r>
          </a:p>
          <a:p>
            <a:r>
              <a:rPr lang="id-ID" dirty="0" smtClean="0"/>
              <a:t>Sclerosis dan periosteal reaksi</a:t>
            </a:r>
          </a:p>
          <a:p>
            <a:r>
              <a:rPr lang="id-ID" dirty="0" smtClean="0"/>
              <a:t>Squestra dan involucra</a:t>
            </a:r>
          </a:p>
          <a:p>
            <a:r>
              <a:rPr lang="id-ID" dirty="0" smtClean="0"/>
              <a:t>Pada anak2 tersering di metaphysis.</a:t>
            </a:r>
          </a:p>
          <a:p>
            <a:r>
              <a:rPr lang="id-ID" dirty="0" smtClean="0"/>
              <a:t>Osteomyelitis akut pd tulang panjang sering mirip Ewing sarcoma dan Langerhans cell histiocytosis.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20000"/>
          </a:bodyPr>
          <a:lstStyle/>
          <a:p>
            <a:r>
              <a:rPr lang="id-ID" dirty="0" smtClean="0"/>
              <a:t>Diagnosis yg tepat dg mengetahui riwayat klinis, lamanya gejala utama yg timbul sampai terjadinya perubahan pd tulang.</a:t>
            </a:r>
          </a:p>
          <a:p>
            <a:r>
              <a:rPr lang="id-ID" dirty="0" smtClean="0"/>
              <a:t>Lesi destruksi metaphyseal yg meluas ke epiphysis biasanya indikasi terjadinya abses tulang.</a:t>
            </a:r>
          </a:p>
          <a:p>
            <a:r>
              <a:rPr lang="id-ID" dirty="0" smtClean="0"/>
              <a:t>Brodie abses secara klinis dan radiography mirip suatu osteoid osteoma. DD : gambaran radiolucent tract yg meluas dr lesi ke growth plate adlh khas utk suatu proses infeksi.</a:t>
            </a:r>
          </a:p>
          <a:p>
            <a:r>
              <a:rPr lang="id-ID" dirty="0" smtClean="0"/>
              <a:t>Pd syphilis kongenital, gambaran khas : osteochondritis, periostitis, osteitis.</a:t>
            </a:r>
          </a:p>
          <a:p>
            <a:r>
              <a:rPr lang="id-ID" dirty="0" smtClean="0"/>
              <a:t>Karakteristik : destruksi aspek medial metaphysis tulang panjang (Wimberger sign).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Arthtritis infeksi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d-ID" dirty="0" smtClean="0"/>
              <a:t>Gambaran radiologis septic arthritis peripheral</a:t>
            </a:r>
          </a:p>
          <a:p>
            <a:pPr>
              <a:buNone/>
            </a:pPr>
            <a:r>
              <a:rPr lang="id-ID" dirty="0" smtClean="0"/>
              <a:t> joints : </a:t>
            </a:r>
          </a:p>
          <a:p>
            <a:r>
              <a:rPr lang="id-ID" dirty="0" smtClean="0"/>
              <a:t>osteoporosis periarticular, joint effusion, soft tissue swelling (early phase)</a:t>
            </a:r>
          </a:p>
          <a:p>
            <a:r>
              <a:rPr lang="id-ID" dirty="0" smtClean="0"/>
              <a:t>Destruksi cartilage dan subchondral plates di kedua sisi sendi (late phase)</a:t>
            </a:r>
          </a:p>
          <a:p>
            <a:pPr>
              <a:buNone/>
            </a:pPr>
            <a:r>
              <a:rPr lang="id-ID" dirty="0" smtClean="0"/>
              <a:t>Pd TB peripheral joint biasanya manifest sbg suatu </a:t>
            </a:r>
          </a:p>
          <a:p>
            <a:pPr>
              <a:buNone/>
            </a:pPr>
            <a:r>
              <a:rPr lang="id-ID" dirty="0" smtClean="0"/>
              <a:t>monoarticular disease dg gambaran radiologis : </a:t>
            </a:r>
          </a:p>
          <a:p>
            <a:r>
              <a:rPr lang="id-ID" dirty="0" smtClean="0"/>
              <a:t>Osteoporosis periarticular</a:t>
            </a:r>
          </a:p>
          <a:p>
            <a:r>
              <a:rPr lang="id-ID" dirty="0" smtClean="0"/>
              <a:t>Erosi tulang perifer</a:t>
            </a:r>
          </a:p>
          <a:p>
            <a:r>
              <a:rPr lang="id-ID" dirty="0" smtClean="0"/>
              <a:t>Penyempitan joint space (gradual)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Infeksi spine / Spondilitis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d-ID" dirty="0" smtClean="0"/>
              <a:t>Gambaran radiologis pyogenic infeksi :</a:t>
            </a:r>
          </a:p>
          <a:p>
            <a:r>
              <a:rPr lang="id-ID" dirty="0" smtClean="0"/>
              <a:t>Penyempitan celah sendi/disc space.</a:t>
            </a:r>
          </a:p>
          <a:p>
            <a:r>
              <a:rPr lang="id-ID" dirty="0" smtClean="0"/>
              <a:t>Destruksi endplate vertebral sekitarnya dan disc.</a:t>
            </a:r>
          </a:p>
          <a:p>
            <a:r>
              <a:rPr lang="id-ID" dirty="0" smtClean="0"/>
              <a:t>Paraspinal/paravertebral mass.</a:t>
            </a:r>
          </a:p>
          <a:p>
            <a:pPr>
              <a:buNone/>
            </a:pPr>
            <a:r>
              <a:rPr lang="id-ID" dirty="0" smtClean="0"/>
              <a:t>Gambaran radiologis infeksi TB pd intervertebral disc :</a:t>
            </a:r>
          </a:p>
          <a:p>
            <a:r>
              <a:rPr lang="id-ID" dirty="0" smtClean="0"/>
              <a:t>Penyempitan celah sendi</a:t>
            </a:r>
          </a:p>
          <a:p>
            <a:r>
              <a:rPr lang="id-ID" dirty="0" smtClean="0"/>
              <a:t>Hilangnya batas tepi dr vertebral endplates.</a:t>
            </a:r>
            <a:endParaRPr lang="id-ID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id-ID" dirty="0" smtClean="0"/>
              <a:t>Infeksi TB pd tulang mungkin merusak disk &amp; vertebra yg menyebabkan kyphosis dengan gibbus formation.</a:t>
            </a:r>
          </a:p>
          <a:p>
            <a:r>
              <a:rPr lang="id-ID" dirty="0" smtClean="0"/>
              <a:t>Meluas ke soft tissue membentuk “cold abses”</a:t>
            </a:r>
          </a:p>
          <a:p>
            <a:pPr>
              <a:buNone/>
            </a:pPr>
            <a:r>
              <a:rPr lang="id-ID" dirty="0" smtClean="0"/>
              <a:t>Evaluasi radiologis pd infeksi spine :</a:t>
            </a:r>
          </a:p>
          <a:p>
            <a:r>
              <a:rPr lang="id-ID" dirty="0" smtClean="0"/>
              <a:t>Radinuklir bone scan utk mendeteksi infeksi disk </a:t>
            </a:r>
          </a:p>
          <a:p>
            <a:r>
              <a:rPr lang="id-ID" dirty="0" smtClean="0"/>
              <a:t>Pemeriksaan diskogram : aspirasi cairan utk study bacteriologi.</a:t>
            </a:r>
          </a:p>
          <a:p>
            <a:r>
              <a:rPr lang="id-ID" dirty="0" smtClean="0"/>
              <a:t>MRI adalah modalitas terpilih utk diagnosa dan evaluasi infeksi spine.</a:t>
            </a:r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Soft tissue infeksi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Cellulitis o.k. Gas forming bacteria dalam soft tissue (gangrene), gambaran radiologisnya :</a:t>
            </a:r>
          </a:p>
          <a:p>
            <a:r>
              <a:rPr lang="id-ID" dirty="0" smtClean="0"/>
              <a:t>Edema soft tissue dan swelling.</a:t>
            </a:r>
          </a:p>
          <a:p>
            <a:r>
              <a:rPr lang="id-ID" dirty="0" smtClean="0"/>
              <a:t>Radiolucent bubbles/ streaks sbg gambaran akumulasi cairan</a:t>
            </a:r>
          </a:p>
          <a:p>
            <a:r>
              <a:rPr lang="id-ID" dirty="0"/>
              <a:t> </a:t>
            </a:r>
            <a:r>
              <a:rPr lang="id-ID" dirty="0" smtClean="0"/>
              <a:t>sering pada px dg DM</a:t>
            </a:r>
          </a:p>
          <a:p>
            <a:r>
              <a:rPr lang="id-ID" dirty="0" smtClean="0"/>
              <a:t>Scintigraphy dg Indium-111 labelledwhite cells berguna utk mendeteksi dan melokalisir infeksi.</a:t>
            </a:r>
          </a:p>
          <a:p>
            <a:r>
              <a:rPr lang="id-ID" dirty="0" smtClean="0"/>
              <a:t>MRI ideal utk evaluasi ektensi infeksi pd soft tissue.</a:t>
            </a:r>
            <a:endParaRPr lang="id-ID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Ankylosing spondilitis cervicalis</a:t>
            </a:r>
            <a:endParaRPr lang="id-ID" dirty="0"/>
          </a:p>
        </p:txBody>
      </p:sp>
      <p:pic>
        <p:nvPicPr>
          <p:cNvPr id="4" name="Content Placeholder 3" descr="Dscn51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25634"/>
            <a:ext cx="5572164" cy="417912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Ankylosing spondilitis cervicalis</a:t>
            </a:r>
            <a:endParaRPr lang="id-ID" dirty="0"/>
          </a:p>
        </p:txBody>
      </p:sp>
      <p:pic>
        <p:nvPicPr>
          <p:cNvPr id="4" name="Content Placeholder 3" descr="Dscn51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025634"/>
            <a:ext cx="4643470" cy="348260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mtClean="0"/>
              <a:t>Osteoarthritis hip &amp; sacroiliac joint</a:t>
            </a:r>
            <a:endParaRPr lang="id-ID"/>
          </a:p>
        </p:txBody>
      </p:sp>
      <p:pic>
        <p:nvPicPr>
          <p:cNvPr id="4" name="Content Placeholder 3" descr="Dscn51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285992"/>
            <a:ext cx="5715040" cy="428628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Muskuloskeletal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Trauma</a:t>
            </a:r>
          </a:p>
          <a:p>
            <a:r>
              <a:rPr lang="en-US" dirty="0" err="1" smtClean="0"/>
              <a:t>Infeksi</a:t>
            </a:r>
            <a:r>
              <a:rPr lang="en-US" dirty="0" smtClean="0"/>
              <a:t> : </a:t>
            </a:r>
            <a:r>
              <a:rPr lang="en-US" dirty="0" err="1" smtClean="0"/>
              <a:t>akut</a:t>
            </a:r>
            <a:r>
              <a:rPr lang="en-US" dirty="0" smtClean="0"/>
              <a:t>, </a:t>
            </a:r>
            <a:r>
              <a:rPr lang="en-US" dirty="0" err="1" smtClean="0"/>
              <a:t>kronis</a:t>
            </a:r>
            <a:endParaRPr lang="en-US" dirty="0" smtClean="0"/>
          </a:p>
          <a:p>
            <a:r>
              <a:rPr lang="en-US" dirty="0" smtClean="0"/>
              <a:t>Degenerative disease</a:t>
            </a:r>
          </a:p>
          <a:p>
            <a:r>
              <a:rPr lang="en-US" dirty="0" smtClean="0"/>
              <a:t>Tumor : benign, malignant </a:t>
            </a:r>
          </a:p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metastase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OSTEOSARCOMA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Osteosarcoma mempunyai kemampuan utk memproduksi osteoid tissue/bone, dg gambaran radiologis :</a:t>
            </a:r>
          </a:p>
          <a:p>
            <a:r>
              <a:rPr lang="id-ID" dirty="0" smtClean="0"/>
              <a:t>Lesi tumor tulang dg karakteristik malignant</a:t>
            </a:r>
          </a:p>
          <a:p>
            <a:r>
              <a:rPr lang="id-ID" dirty="0" smtClean="0"/>
              <a:t>Destruksi medulla / cortex</a:t>
            </a:r>
          </a:p>
          <a:p>
            <a:r>
              <a:rPr lang="id-ID" dirty="0" smtClean="0"/>
              <a:t>Periosteal reaction yg agresif : sunburst, lamellated, Codmant triangle.</a:t>
            </a:r>
          </a:p>
          <a:p>
            <a:r>
              <a:rPr lang="id-ID" dirty="0" smtClean="0"/>
              <a:t>Soft tissue mass.</a:t>
            </a:r>
            <a:endParaRPr lang="id-ID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OSTEOSARCOMA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/>
          </a:bodyPr>
          <a:lstStyle/>
          <a:p>
            <a:r>
              <a:rPr lang="id-ID" dirty="0" smtClean="0"/>
              <a:t>20% dr seluruh tumor ganas tulang primer.</a:t>
            </a:r>
          </a:p>
          <a:p>
            <a:r>
              <a:rPr lang="id-ID" dirty="0" smtClean="0"/>
              <a:t>Conventional osteosarcoma sering pada usia 10-20 thn, Laki-laki &gt; wanita, lokasi : pada tulang panjang tu di proximal humerus, proximal dan distal femur, proximal tibia, bisa juga mengenai pelvic wing.</a:t>
            </a:r>
          </a:p>
          <a:p>
            <a:r>
              <a:rPr lang="id-ID" dirty="0" smtClean="0"/>
              <a:t>Ec : unknown cause, primary idiopathic.</a:t>
            </a:r>
          </a:p>
          <a:p>
            <a:r>
              <a:rPr lang="id-ID" dirty="0" smtClean="0"/>
              <a:t>Faktor predisposisi : paget disease, fibrpus displacia, external ionizing irradiation dan radioaktif ingestion (sekunder)</a:t>
            </a:r>
          </a:p>
          <a:p>
            <a:pPr>
              <a:buNone/>
            </a:pPr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85000" lnSpcReduction="20000"/>
          </a:bodyPr>
          <a:lstStyle/>
          <a:p>
            <a:r>
              <a:rPr lang="id-ID" dirty="0" smtClean="0"/>
              <a:t>Klinis : bone pain, soft tissue mass/ swelling, fraktur patologis.</a:t>
            </a:r>
          </a:p>
          <a:p>
            <a:r>
              <a:rPr lang="id-ID" dirty="0" smtClean="0"/>
              <a:t>Destruksi cortex bisa dg gambaran patchy densities, agresif periosteal reaction dg soft tissue mass /tumor tulang.</a:t>
            </a:r>
          </a:p>
          <a:p>
            <a:r>
              <a:rPr lang="id-ID" dirty="0" smtClean="0"/>
              <a:t>Gambaran radiologi tergantung dr produksi tumor tulang, calcified matrix dan osteoid, dg gambaran lesi sclerotic /purely osteolytic lesion, dg tepi irregular.</a:t>
            </a:r>
          </a:p>
          <a:p>
            <a:r>
              <a:rPr lang="id-ID" dirty="0" smtClean="0"/>
              <a:t>Type destruksi tulang : sunburst, codmand triangle, lamellated (onion skin).</a:t>
            </a:r>
          </a:p>
          <a:p>
            <a:r>
              <a:rPr lang="id-ID" dirty="0" smtClean="0"/>
              <a:t>Komplikasi tersering : fraktur patologis, metastase paru.</a:t>
            </a:r>
          </a:p>
          <a:p>
            <a:r>
              <a:rPr lang="id-ID" dirty="0" smtClean="0"/>
              <a:t>Grading scr histopatologi (Broder’s system)berdasarkan cellularity, nuclear pleomorphism &amp; mitotic avtivity (gr I – IV)</a:t>
            </a:r>
            <a:endParaRPr lang="id-ID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 lnSpcReduction="10000"/>
          </a:bodyPr>
          <a:lstStyle/>
          <a:p>
            <a:r>
              <a:rPr lang="id-ID" dirty="0" smtClean="0"/>
              <a:t>Evaluasi radiologis utk membedakan type osteosarcoma conventional, teleangiectatic, multifocal dan juxtacortical :</a:t>
            </a:r>
          </a:p>
          <a:p>
            <a:r>
              <a:rPr lang="id-ID" dirty="0" smtClean="0"/>
              <a:t>Conventional radiography</a:t>
            </a:r>
          </a:p>
          <a:p>
            <a:r>
              <a:rPr lang="id-ID" dirty="0" smtClean="0"/>
              <a:t>CT Scan/ MSCT dan MRI utk melihat ekstensi tumor dalam tulang dan soft tissue serta utk monitoring hasil kemoterapi sebelum dilakukan operasi, terapi radiasi.</a:t>
            </a:r>
          </a:p>
          <a:p>
            <a:r>
              <a:rPr lang="id-ID" dirty="0" smtClean="0"/>
              <a:t>Teleangiectatic osteosarcoma adalah type yg plg agresif, gambaran radiologis bisa berupa “ purely osteolytic lesion” yg mirip dg aneurysmal bone cyst.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 fontScale="92500"/>
          </a:bodyPr>
          <a:lstStyle/>
          <a:p>
            <a:r>
              <a:rPr lang="id-ID" dirty="0" smtClean="0"/>
              <a:t>Parosteal osteosarcoma adalah type yg plg sedikit, dg predileksi di posterior aspek distal femur.</a:t>
            </a:r>
          </a:p>
          <a:p>
            <a:r>
              <a:rPr lang="id-ID" dirty="0" smtClean="0"/>
              <a:t>Biasanya mengenai cortex tanpa invasi ke cavum medulla.</a:t>
            </a:r>
          </a:p>
          <a:p>
            <a:r>
              <a:rPr lang="id-ID" dirty="0" smtClean="0"/>
              <a:t>Periosteal osteosarcoma mirip parosteal osteosarcoma, adalah “surface lesion”. Lebih agresif &amp; mengandung jaringan cartilaginous yg bisa mirip dg periosteal chondrosarcoma &amp; myositis ossificans.</a:t>
            </a:r>
          </a:p>
          <a:p>
            <a:r>
              <a:rPr lang="id-ID" dirty="0" smtClean="0"/>
              <a:t>Bentuk tersering dr osteosarcoma sekunder adalah komplikasi Paget disease, lesi yg sangat agresif, biasanya px tdk survive 8 bulan stlh Dx ditegakkan.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CHONDROSARCOMA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Malignant bone tumor yg mengenai cartilage dg gambaran radiologi :</a:t>
            </a:r>
          </a:p>
          <a:p>
            <a:r>
              <a:rPr lang="id-ID" dirty="0" smtClean="0"/>
              <a:t>Lesi ekspansive, destructive di bagian medulla tulang.</a:t>
            </a:r>
          </a:p>
          <a:p>
            <a:r>
              <a:rPr lang="id-ID" dirty="0" smtClean="0"/>
              <a:t>Adanya kalsifikasi annular/comma shape diantara matrix tumor.</a:t>
            </a:r>
          </a:p>
          <a:p>
            <a:r>
              <a:rPr lang="id-ID" dirty="0" smtClean="0"/>
              <a:t>Penebalan cortex dg scalloping endosteal : popcorn like, annular / comma shape calcifications.</a:t>
            </a:r>
          </a:p>
          <a:p>
            <a:r>
              <a:rPr lang="id-ID" dirty="0" smtClean="0"/>
              <a:t>Soft tissue mass.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/>
          <a:lstStyle/>
          <a:p>
            <a:r>
              <a:rPr lang="id-ID" dirty="0" smtClean="0"/>
              <a:t>Chondrosarcoma merupakan type yg paling agresif diantara semua tumor cartilage, dg prognosis buruk.</a:t>
            </a:r>
          </a:p>
          <a:p>
            <a:r>
              <a:rPr lang="id-ID" dirty="0" smtClean="0"/>
              <a:t>Pd jaringan chondrogenic dpt mengandung element fibrosarcoma, MFH / osteosarcoma.</a:t>
            </a:r>
          </a:p>
          <a:p>
            <a:r>
              <a:rPr lang="id-ID" dirty="0" smtClean="0"/>
              <a:t>Chondrosarcoma sekunder biasanya berkembang dr lesi benign spt enchondromatosis / multiple cartilaginous exostoses.</a:t>
            </a:r>
            <a:endParaRPr lang="id-ID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r>
              <a:rPr lang="id-ID" dirty="0" smtClean="0"/>
              <a:t>Usia : 3</a:t>
            </a:r>
            <a:r>
              <a:rPr lang="en-US" dirty="0" smtClean="0"/>
              <a:t>0</a:t>
            </a:r>
            <a:r>
              <a:rPr lang="id-ID" dirty="0" smtClean="0"/>
              <a:t> – 6</a:t>
            </a:r>
            <a:r>
              <a:rPr lang="en-US" dirty="0" smtClean="0"/>
              <a:t>0</a:t>
            </a:r>
            <a:r>
              <a:rPr lang="id-ID" dirty="0" smtClean="0"/>
              <a:t> thn</a:t>
            </a:r>
          </a:p>
          <a:p>
            <a:r>
              <a:rPr lang="id-ID" dirty="0" smtClean="0"/>
              <a:t>Laki-laki &gt; wanita</a:t>
            </a:r>
          </a:p>
          <a:p>
            <a:r>
              <a:rPr lang="id-ID" dirty="0" smtClean="0"/>
              <a:t>Lokasi : pelvis, tulang panjang : proximal humerus, femur, proximal tibia.</a:t>
            </a:r>
          </a:p>
          <a:p>
            <a:r>
              <a:rPr lang="id-ID" dirty="0" smtClean="0"/>
              <a:t>Grading berdasar histologi (low grade, intermediate &amp; high grade)</a:t>
            </a:r>
          </a:p>
          <a:p>
            <a:r>
              <a:rPr lang="id-ID" dirty="0" smtClean="0"/>
              <a:t>Tx tergantung grade/stadium : kuretase, reseksi luas sampai amputasi.</a:t>
            </a:r>
            <a:endParaRPr lang="id-ID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Aneurysmal bone cyst</a:t>
            </a:r>
            <a:endParaRPr lang="id-ID" dirty="0"/>
          </a:p>
        </p:txBody>
      </p:sp>
      <p:pic>
        <p:nvPicPr>
          <p:cNvPr id="1026" name="Picture 2" descr="F:\plain foto\DSCN28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Haemophilia </a:t>
            </a:r>
            <a:endParaRPr lang="id-ID" dirty="0"/>
          </a:p>
        </p:txBody>
      </p:sp>
      <p:pic>
        <p:nvPicPr>
          <p:cNvPr id="2050" name="Picture 2" descr="F:\plain foto\DSCN29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INFEKSI MUSKULOSKELETAL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 smtClean="0"/>
              <a:t>Tulang (osteomyelitis)</a:t>
            </a:r>
          </a:p>
          <a:p>
            <a:r>
              <a:rPr lang="id-ID" dirty="0" smtClean="0"/>
              <a:t>Joints / sendi(Arthritis)</a:t>
            </a:r>
          </a:p>
          <a:p>
            <a:r>
              <a:rPr lang="id-ID" dirty="0" smtClean="0"/>
              <a:t>Soft tissue (Cellulitis)</a:t>
            </a:r>
          </a:p>
          <a:p>
            <a:endParaRPr lang="id-ID" dirty="0"/>
          </a:p>
          <a:p>
            <a:pPr>
              <a:buNone/>
            </a:pPr>
            <a:r>
              <a:rPr lang="id-ID" dirty="0" smtClean="0"/>
              <a:t>PENYEBAB :</a:t>
            </a:r>
          </a:p>
          <a:p>
            <a:r>
              <a:rPr lang="id-ID" dirty="0" smtClean="0"/>
              <a:t>Bacteri</a:t>
            </a:r>
          </a:p>
          <a:p>
            <a:r>
              <a:rPr lang="id-ID" dirty="0" smtClean="0"/>
              <a:t>Virus</a:t>
            </a:r>
          </a:p>
          <a:p>
            <a:r>
              <a:rPr lang="id-ID" dirty="0" smtClean="0"/>
              <a:t>Mycoplasma</a:t>
            </a:r>
          </a:p>
          <a:p>
            <a:r>
              <a:rPr lang="id-ID" dirty="0" smtClean="0"/>
              <a:t>Ricketsia</a:t>
            </a:r>
          </a:p>
          <a:p>
            <a:r>
              <a:rPr lang="id-ID" dirty="0" smtClean="0"/>
              <a:t>Jamur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Rheumatoid Arthritis</a:t>
            </a:r>
            <a:endParaRPr lang="id-ID" dirty="0"/>
          </a:p>
        </p:txBody>
      </p:sp>
      <p:pic>
        <p:nvPicPr>
          <p:cNvPr id="3074" name="Picture 2" descr="F:\Plain photo 1\DSCN19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5138" y="2518569"/>
            <a:ext cx="4038600" cy="3028950"/>
          </a:xfrm>
          <a:prstGeom prst="rect">
            <a:avLst/>
          </a:prstGeom>
          <a:noFill/>
        </p:spPr>
      </p:pic>
      <p:pic>
        <p:nvPicPr>
          <p:cNvPr id="3075" name="Picture 3" descr="F:\Plain photo 1\DSCN19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56138" y="2518569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Osteomyelitis kronis</a:t>
            </a:r>
            <a:endParaRPr lang="id-ID" dirty="0"/>
          </a:p>
        </p:txBody>
      </p:sp>
      <p:pic>
        <p:nvPicPr>
          <p:cNvPr id="4098" name="Picture 2" descr="F:\Plain photo 1\DSCN19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Osteomyelitis kronis</a:t>
            </a:r>
            <a:endParaRPr lang="id-ID" dirty="0"/>
          </a:p>
        </p:txBody>
      </p:sp>
      <p:pic>
        <p:nvPicPr>
          <p:cNvPr id="11266" name="Picture 2" descr="F:\Plain photo 2\DSCN2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Primary Bone Tumor</a:t>
            </a:r>
            <a:endParaRPr lang="id-ID" dirty="0"/>
          </a:p>
        </p:txBody>
      </p:sp>
      <p:pic>
        <p:nvPicPr>
          <p:cNvPr id="6146" name="Picture 2" descr="F:\Plain photo 1\DSCN2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Primary Bone Tumor : Aneurysmal Bone cyst DD Giant cell Tumor</a:t>
            </a:r>
            <a:endParaRPr lang="id-ID" dirty="0"/>
          </a:p>
        </p:txBody>
      </p:sp>
      <p:pic>
        <p:nvPicPr>
          <p:cNvPr id="12290" name="Picture 2" descr="F:\Plain photo 2\DSCN2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Primary Bone Tumor</a:t>
            </a:r>
            <a:endParaRPr lang="id-ID" dirty="0"/>
          </a:p>
        </p:txBody>
      </p:sp>
      <p:pic>
        <p:nvPicPr>
          <p:cNvPr id="7170" name="Picture 2" descr="F:\Plain photo 1\DSCN2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Enchondroma Humerus</a:t>
            </a:r>
            <a:br>
              <a:rPr lang="id-ID" dirty="0" smtClean="0"/>
            </a:br>
            <a:endParaRPr lang="id-ID" dirty="0"/>
          </a:p>
        </p:txBody>
      </p:sp>
      <p:pic>
        <p:nvPicPr>
          <p:cNvPr id="8194" name="Picture 2" descr="F:\Plain photo 2\DSCN22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51907" y="1784350"/>
            <a:ext cx="609738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Metastase, osteoblastic type</a:t>
            </a:r>
            <a:endParaRPr lang="id-ID" dirty="0"/>
          </a:p>
        </p:txBody>
      </p:sp>
      <p:pic>
        <p:nvPicPr>
          <p:cNvPr id="9218" name="Picture 2" descr="F:\Plain photo 2\DSCN25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08178"/>
            <a:ext cx="3571900" cy="4762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Osteosarcoma</a:t>
            </a:r>
            <a:endParaRPr lang="id-ID" dirty="0"/>
          </a:p>
        </p:txBody>
      </p:sp>
      <p:pic>
        <p:nvPicPr>
          <p:cNvPr id="10242" name="Picture 2" descr="F:\Plain photo 2\DSCN26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Osteochondromatosis </a:t>
            </a:r>
            <a:endParaRPr lang="id-ID" dirty="0"/>
          </a:p>
        </p:txBody>
      </p:sp>
      <p:pic>
        <p:nvPicPr>
          <p:cNvPr id="13314" name="Picture 2" descr="F:\Plain photo 2\DSCN27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Mekanisme infeksi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Hematogeneous spread dari focal infeksi di kulit, tonsil, GB, Urinary tract (sering pd anak2)</a:t>
            </a:r>
          </a:p>
          <a:p>
            <a:r>
              <a:rPr lang="id-ID" dirty="0" smtClean="0"/>
              <a:t>Contiguous source of infection : soft tissue, gigi, sinus paranasalis.</a:t>
            </a:r>
          </a:p>
          <a:p>
            <a:r>
              <a:rPr lang="id-ID" dirty="0" smtClean="0"/>
              <a:t>Direct implantation : operative procedure</a:t>
            </a:r>
            <a:endParaRPr lang="id-ID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smtClean="0"/>
              <a:t>Osteocartilageneous exostosis (osteochondromatosis)</a:t>
            </a:r>
            <a:endParaRPr lang="id-ID"/>
          </a:p>
        </p:txBody>
      </p:sp>
      <p:pic>
        <p:nvPicPr>
          <p:cNvPr id="14338" name="Picture 2" descr="F:\Plain photo 2\DSCN2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Baca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Emedicine</a:t>
            </a:r>
            <a:r>
              <a:rPr lang="en-US" dirty="0" smtClean="0"/>
              <a:t>  </a:t>
            </a:r>
            <a:r>
              <a:rPr lang="en-US" smtClean="0"/>
              <a:t>specialties journal</a:t>
            </a:r>
            <a:endParaRPr lang="en-US" dirty="0" smtClean="0"/>
          </a:p>
          <a:p>
            <a:r>
              <a:rPr lang="en-US" dirty="0" err="1" smtClean="0"/>
              <a:t>radiologi</a:t>
            </a:r>
            <a:r>
              <a:rPr lang="en-US" dirty="0" smtClean="0"/>
              <a:t> journal : </a:t>
            </a:r>
            <a:r>
              <a:rPr lang="en-US" dirty="0" err="1" smtClean="0"/>
              <a:t>muskuloskeletal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1500166" y="2357430"/>
            <a:ext cx="54292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Terimakasih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id-ID" dirty="0" smtClean="0"/>
              <a:t>Fokus infeksi tersering pada anak-anak : metaphysis.</a:t>
            </a:r>
          </a:p>
          <a:p>
            <a:r>
              <a:rPr lang="id-ID" dirty="0" smtClean="0"/>
              <a:t>Primer ok anatomi dari tulang dan vascular pd stadium pertumbuhan.</a:t>
            </a:r>
          </a:p>
          <a:p>
            <a:r>
              <a:rPr lang="id-ID" dirty="0" smtClean="0"/>
              <a:t>Pada dewasa tersering mengenai shaft tulang panjang.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Arthritis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dirty="0" smtClean="0"/>
              <a:t>Mekanisme</a:t>
            </a:r>
          </a:p>
          <a:p>
            <a:pPr>
              <a:buNone/>
            </a:pPr>
            <a:r>
              <a:rPr lang="id-ID" dirty="0" smtClean="0"/>
              <a:t>Primer </a:t>
            </a:r>
          </a:p>
          <a:p>
            <a:r>
              <a:rPr lang="id-ID" dirty="0" smtClean="0"/>
              <a:t>Invasi langsung synovial membrane</a:t>
            </a:r>
          </a:p>
          <a:p>
            <a:r>
              <a:rPr lang="id-ID" dirty="0" smtClean="0"/>
              <a:t>Infeksi soft tissue</a:t>
            </a:r>
          </a:p>
          <a:p>
            <a:r>
              <a:rPr lang="id-ID" dirty="0" smtClean="0"/>
              <a:t>Blood borne infection</a:t>
            </a:r>
          </a:p>
          <a:p>
            <a:pPr>
              <a:buNone/>
            </a:pPr>
            <a:r>
              <a:rPr lang="id-ID" dirty="0" smtClean="0"/>
              <a:t>Sekunder</a:t>
            </a:r>
          </a:p>
          <a:p>
            <a:r>
              <a:rPr lang="id-ID" dirty="0" smtClean="0"/>
              <a:t>Fokus osteomyelitis yg mengenai tulang sekitar</a:t>
            </a: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Cellulitis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Infeksi soft tissue</a:t>
            </a:r>
          </a:p>
          <a:p>
            <a:r>
              <a:rPr lang="id-ID" dirty="0" smtClean="0"/>
              <a:t>Infectious agent yg mengenai kulit</a:t>
            </a:r>
          </a:p>
          <a:p>
            <a:r>
              <a:rPr lang="id-ID" dirty="0" smtClean="0"/>
              <a:t>Sering : DM</a:t>
            </a:r>
          </a:p>
          <a:p>
            <a:r>
              <a:rPr lang="id-ID" dirty="0" smtClean="0"/>
              <a:t>O.k. Local ischemia</a:t>
            </a:r>
          </a:p>
          <a:p>
            <a:pPr>
              <a:buNone/>
            </a:pPr>
            <a:endParaRPr lang="id-ID" dirty="0"/>
          </a:p>
          <a:p>
            <a:pPr>
              <a:buNone/>
            </a:pPr>
            <a:endParaRPr lang="id-ID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Infeksi Spine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d-ID" dirty="0" smtClean="0"/>
              <a:t>Lokasi :</a:t>
            </a:r>
          </a:p>
          <a:p>
            <a:r>
              <a:rPr lang="id-ID" dirty="0" smtClean="0"/>
              <a:t>corpus vertebrae, intervertebrak disc, paravertebral soft tissue, epidural compartment.</a:t>
            </a:r>
          </a:p>
          <a:p>
            <a:r>
              <a:rPr lang="id-ID" dirty="0" smtClean="0"/>
              <a:t>Jarang : canalis spinalis, spinal cord</a:t>
            </a:r>
          </a:p>
          <a:p>
            <a:r>
              <a:rPr lang="id-ID" dirty="0" smtClean="0"/>
              <a:t>Mekanisme infeksi ~ osteomyelis, arthtritis.</a:t>
            </a:r>
          </a:p>
          <a:p>
            <a:r>
              <a:rPr lang="id-ID" dirty="0" smtClean="0"/>
              <a:t>Infeksi intervertebral disk ok puncture canal/disc, penetrating injury, contagiuous source dr infeksi abses paraspinal, hematogenous spread dr operasi laminectomy/ spinal fusion, generalized bacteriemia/ sepsis.</a:t>
            </a:r>
          </a:p>
          <a:p>
            <a:r>
              <a:rPr lang="id-ID" dirty="0" smtClean="0"/>
              <a:t>Penyebab tersering : Staphylococcus aureus (90%).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Evaluasi radiologi : Infeksi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dirty="0" smtClean="0"/>
              <a:t>Radiologi konvensional</a:t>
            </a:r>
          </a:p>
          <a:p>
            <a:r>
              <a:rPr lang="id-ID" dirty="0" smtClean="0"/>
              <a:t>Tomography</a:t>
            </a:r>
          </a:p>
          <a:p>
            <a:r>
              <a:rPr lang="id-ID" dirty="0" smtClean="0"/>
              <a:t>CT Scan / MSCT</a:t>
            </a:r>
          </a:p>
          <a:p>
            <a:r>
              <a:rPr lang="id-ID" dirty="0" smtClean="0"/>
              <a:t>Arthography</a:t>
            </a:r>
          </a:p>
          <a:p>
            <a:r>
              <a:rPr lang="id-ID" dirty="0" smtClean="0"/>
              <a:t>Myelography &amp; diskography</a:t>
            </a:r>
          </a:p>
          <a:p>
            <a:r>
              <a:rPr lang="id-ID" dirty="0" smtClean="0"/>
              <a:t>Fistulography (sinogram)</a:t>
            </a:r>
          </a:p>
          <a:p>
            <a:r>
              <a:rPr lang="id-ID" dirty="0" smtClean="0"/>
              <a:t>Arteriography</a:t>
            </a:r>
          </a:p>
          <a:p>
            <a:r>
              <a:rPr lang="id-ID" dirty="0" smtClean="0"/>
              <a:t>Radionuclide imaging (scintigraphy, bone scan)</a:t>
            </a:r>
          </a:p>
          <a:p>
            <a:r>
              <a:rPr lang="id-ID" dirty="0" smtClean="0"/>
              <a:t>USG</a:t>
            </a:r>
          </a:p>
          <a:p>
            <a:r>
              <a:rPr lang="id-ID" dirty="0" smtClean="0"/>
              <a:t>MRI</a:t>
            </a:r>
          </a:p>
          <a:p>
            <a:r>
              <a:rPr lang="id-ID" dirty="0" smtClean="0"/>
              <a:t>Percutaneous aspiration and biopsy (fluroscopy/CT guided)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336</TotalTime>
  <Words>1256</Words>
  <Application>Microsoft Office PowerPoint</Application>
  <PresentationFormat>On-screen Show (4:3)</PresentationFormat>
  <Paragraphs>172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Metro</vt:lpstr>
      <vt:lpstr>RADIOLOGIC IMAGING muskuloskeletal</vt:lpstr>
      <vt:lpstr>Muskuloskeletal </vt:lpstr>
      <vt:lpstr>INFEKSI MUSKULOSKELETAL</vt:lpstr>
      <vt:lpstr>Mekanisme infeksi</vt:lpstr>
      <vt:lpstr>Slide 5</vt:lpstr>
      <vt:lpstr>Arthritis</vt:lpstr>
      <vt:lpstr>Cellulitis </vt:lpstr>
      <vt:lpstr>Infeksi Spine</vt:lpstr>
      <vt:lpstr>Evaluasi radiologi : Infeksi</vt:lpstr>
      <vt:lpstr>Slide 10</vt:lpstr>
      <vt:lpstr>Osteomyelitis </vt:lpstr>
      <vt:lpstr>Slide 12</vt:lpstr>
      <vt:lpstr>Arthtritis infeksi</vt:lpstr>
      <vt:lpstr>Infeksi spine / Spondilitis</vt:lpstr>
      <vt:lpstr>Slide 15</vt:lpstr>
      <vt:lpstr>Soft tissue infeksi</vt:lpstr>
      <vt:lpstr>Ankylosing spondilitis cervicalis</vt:lpstr>
      <vt:lpstr>Ankylosing spondilitis cervicalis</vt:lpstr>
      <vt:lpstr>Osteoarthritis hip &amp; sacroiliac joint</vt:lpstr>
      <vt:lpstr>OSTEOSARCOMA</vt:lpstr>
      <vt:lpstr>OSTEOSARCOMA</vt:lpstr>
      <vt:lpstr>Slide 22</vt:lpstr>
      <vt:lpstr>Slide 23</vt:lpstr>
      <vt:lpstr>Slide 24</vt:lpstr>
      <vt:lpstr>CHONDROSARCOMA</vt:lpstr>
      <vt:lpstr>Slide 26</vt:lpstr>
      <vt:lpstr>Slide 27</vt:lpstr>
      <vt:lpstr>Aneurysmal bone cyst</vt:lpstr>
      <vt:lpstr>Haemophilia </vt:lpstr>
      <vt:lpstr>Rheumatoid Arthritis</vt:lpstr>
      <vt:lpstr>Osteomyelitis kronis</vt:lpstr>
      <vt:lpstr>Osteomyelitis kronis</vt:lpstr>
      <vt:lpstr>Primary Bone Tumor</vt:lpstr>
      <vt:lpstr>Primary Bone Tumor : Aneurysmal Bone cyst DD Giant cell Tumor</vt:lpstr>
      <vt:lpstr>Primary Bone Tumor</vt:lpstr>
      <vt:lpstr>Enchondroma Humerus </vt:lpstr>
      <vt:lpstr>Metastase, osteoblastic type</vt:lpstr>
      <vt:lpstr>Osteosarcoma</vt:lpstr>
      <vt:lpstr>Osteochondromatosis </vt:lpstr>
      <vt:lpstr>Osteocartilageneous exostosis (osteochondromatosis)</vt:lpstr>
      <vt:lpstr>Tugas Baca</vt:lpstr>
      <vt:lpstr>Slide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RADIOLOGIC IMAGING</dc:title>
  <dc:creator>HP</dc:creator>
  <cp:lastModifiedBy>YANT</cp:lastModifiedBy>
  <cp:revision>70</cp:revision>
  <dcterms:created xsi:type="dcterms:W3CDTF">2011-01-23T18:42:43Z</dcterms:created>
  <dcterms:modified xsi:type="dcterms:W3CDTF">2011-10-03T01:39:09Z</dcterms:modified>
</cp:coreProperties>
</file>