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0" r:id="rId4"/>
    <p:sldId id="261" r:id="rId5"/>
    <p:sldId id="262" r:id="rId6"/>
    <p:sldId id="263" r:id="rId7"/>
    <p:sldId id="257" r:id="rId8"/>
    <p:sldId id="259" r:id="rId9"/>
    <p:sldId id="264" r:id="rId10"/>
    <p:sldId id="265" r:id="rId11"/>
    <p:sldId id="266" r:id="rId12"/>
    <p:sldId id="267" r:id="rId13"/>
    <p:sldId id="268" r:id="rId14"/>
    <p:sldId id="275" r:id="rId15"/>
    <p:sldId id="269" r:id="rId16"/>
    <p:sldId id="270" r:id="rId17"/>
    <p:sldId id="271" r:id="rId18"/>
    <p:sldId id="272" r:id="rId19"/>
    <p:sldId id="273" r:id="rId20"/>
    <p:sldId id="274"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E490F27-B725-4D8D-8C9B-BA216A373570}" type="datetimeFigureOut">
              <a:rPr lang="en-US" smtClean="0"/>
              <a:pPr/>
              <a:t>1/27/2010</a:t>
            </a:fld>
            <a:endParaRPr lang="en-MY"/>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MY"/>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E97D1E3-1A30-4EAD-9755-A4C49C1E8CCF}" type="slidenum">
              <a:rPr lang="en-MY" smtClean="0"/>
              <a:pPr/>
              <a:t>‹#›</a:t>
            </a:fld>
            <a:endParaRPr lang="en-MY"/>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490F27-B725-4D8D-8C9B-BA216A373570}" type="datetimeFigureOut">
              <a:rPr lang="en-US" smtClean="0"/>
              <a:pPr/>
              <a:t>1/27/2010</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FE97D1E3-1A30-4EAD-9755-A4C49C1E8CCF}" type="slidenum">
              <a:rPr lang="en-MY" smtClean="0"/>
              <a:pPr/>
              <a:t>‹#›</a:t>
            </a:fld>
            <a:endParaRPr lang="en-M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E490F27-B725-4D8D-8C9B-BA216A373570}" type="datetimeFigureOut">
              <a:rPr lang="en-US" smtClean="0"/>
              <a:pPr/>
              <a:t>1/27/2010</a:t>
            </a:fld>
            <a:endParaRPr lang="en-MY"/>
          </a:p>
        </p:txBody>
      </p:sp>
      <p:sp>
        <p:nvSpPr>
          <p:cNvPr id="5" name="Footer Placeholder 4"/>
          <p:cNvSpPr>
            <a:spLocks noGrp="1"/>
          </p:cNvSpPr>
          <p:nvPr>
            <p:ph type="ftr" sz="quarter" idx="11"/>
          </p:nvPr>
        </p:nvSpPr>
        <p:spPr>
          <a:xfrm>
            <a:off x="457201" y="6248207"/>
            <a:ext cx="5573483" cy="365125"/>
          </a:xfrm>
        </p:spPr>
        <p:txBody>
          <a:bodyPr/>
          <a:lstStyle/>
          <a:p>
            <a:endParaRPr lang="en-MY"/>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E97D1E3-1A30-4EAD-9755-A4C49C1E8CCF}" type="slidenum">
              <a:rPr lang="en-MY" smtClean="0"/>
              <a:pPr/>
              <a:t>‹#›</a:t>
            </a:fld>
            <a:endParaRPr lang="en-MY"/>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E490F27-B725-4D8D-8C9B-BA216A373570}" type="datetimeFigureOut">
              <a:rPr lang="en-US" smtClean="0"/>
              <a:pPr/>
              <a:t>1/27/2010</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E97D1E3-1A30-4EAD-9755-A4C49C1E8CCF}" type="slidenum">
              <a:rPr lang="en-MY" smtClean="0"/>
              <a:pPr/>
              <a:t>‹#›</a:t>
            </a:fld>
            <a:endParaRPr lang="en-MY"/>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E490F27-B725-4D8D-8C9B-BA216A373570}" type="datetimeFigureOut">
              <a:rPr lang="en-US" smtClean="0"/>
              <a:pPr/>
              <a:t>1/27/2010</a:t>
            </a:fld>
            <a:endParaRPr lang="en-MY"/>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E97D1E3-1A30-4EAD-9755-A4C49C1E8CCF}" type="slidenum">
              <a:rPr lang="en-MY" smtClean="0"/>
              <a:pPr/>
              <a:t>‹#›</a:t>
            </a:fld>
            <a:endParaRPr lang="en-MY"/>
          </a:p>
        </p:txBody>
      </p:sp>
      <p:sp>
        <p:nvSpPr>
          <p:cNvPr id="14" name="Footer Placeholder 13"/>
          <p:cNvSpPr>
            <a:spLocks noGrp="1"/>
          </p:cNvSpPr>
          <p:nvPr>
            <p:ph type="ftr" sz="quarter" idx="12"/>
          </p:nvPr>
        </p:nvSpPr>
        <p:spPr/>
        <p:txBody>
          <a:bodyPr/>
          <a:lstStyle/>
          <a:p>
            <a:endParaRPr lang="en-MY"/>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E490F27-B725-4D8D-8C9B-BA216A373570}" type="datetimeFigureOut">
              <a:rPr lang="en-US" smtClean="0"/>
              <a:pPr/>
              <a:t>1/27/2010</a:t>
            </a:fld>
            <a:endParaRPr lang="en-MY"/>
          </a:p>
        </p:txBody>
      </p:sp>
      <p:sp>
        <p:nvSpPr>
          <p:cNvPr id="10" name="Slide Number Placeholder 9"/>
          <p:cNvSpPr>
            <a:spLocks noGrp="1"/>
          </p:cNvSpPr>
          <p:nvPr>
            <p:ph type="sldNum" sz="quarter" idx="16"/>
          </p:nvPr>
        </p:nvSpPr>
        <p:spPr/>
        <p:txBody>
          <a:bodyPr rtlCol="0"/>
          <a:lstStyle/>
          <a:p>
            <a:fld id="{FE97D1E3-1A30-4EAD-9755-A4C49C1E8CCF}" type="slidenum">
              <a:rPr lang="en-MY" smtClean="0"/>
              <a:pPr/>
              <a:t>‹#›</a:t>
            </a:fld>
            <a:endParaRPr lang="en-MY"/>
          </a:p>
        </p:txBody>
      </p:sp>
      <p:sp>
        <p:nvSpPr>
          <p:cNvPr id="12" name="Footer Placeholder 11"/>
          <p:cNvSpPr>
            <a:spLocks noGrp="1"/>
          </p:cNvSpPr>
          <p:nvPr>
            <p:ph type="ftr" sz="quarter" idx="17"/>
          </p:nvPr>
        </p:nvSpPr>
        <p:spPr/>
        <p:txBody>
          <a:bodyPr rtlCol="0"/>
          <a:lstStyle/>
          <a:p>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E490F27-B725-4D8D-8C9B-BA216A373570}" type="datetimeFigureOut">
              <a:rPr lang="en-US" smtClean="0"/>
              <a:pPr/>
              <a:t>1/27/2010</a:t>
            </a:fld>
            <a:endParaRPr lang="en-MY"/>
          </a:p>
        </p:txBody>
      </p:sp>
      <p:sp>
        <p:nvSpPr>
          <p:cNvPr id="12" name="Slide Number Placeholder 11"/>
          <p:cNvSpPr>
            <a:spLocks noGrp="1"/>
          </p:cNvSpPr>
          <p:nvPr>
            <p:ph type="sldNum" sz="quarter" idx="16"/>
          </p:nvPr>
        </p:nvSpPr>
        <p:spPr/>
        <p:txBody>
          <a:bodyPr rtlCol="0"/>
          <a:lstStyle/>
          <a:p>
            <a:fld id="{FE97D1E3-1A30-4EAD-9755-A4C49C1E8CCF}" type="slidenum">
              <a:rPr lang="en-MY" smtClean="0"/>
              <a:pPr/>
              <a:t>‹#›</a:t>
            </a:fld>
            <a:endParaRPr lang="en-MY"/>
          </a:p>
        </p:txBody>
      </p:sp>
      <p:sp>
        <p:nvSpPr>
          <p:cNvPr id="14" name="Footer Placeholder 13"/>
          <p:cNvSpPr>
            <a:spLocks noGrp="1"/>
          </p:cNvSpPr>
          <p:nvPr>
            <p:ph type="ftr" sz="quarter" idx="17"/>
          </p:nvPr>
        </p:nvSpPr>
        <p:spPr/>
        <p:txBody>
          <a:bodyPr rtlCol="0"/>
          <a:lstStyle/>
          <a:p>
            <a:endParaRPr lang="en-MY"/>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E490F27-B725-4D8D-8C9B-BA216A373570}" type="datetimeFigureOut">
              <a:rPr lang="en-US" smtClean="0"/>
              <a:pPr/>
              <a:t>1/27/2010</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E97D1E3-1A30-4EAD-9755-A4C49C1E8CCF}" type="slidenum">
              <a:rPr lang="en-MY" smtClean="0"/>
              <a:pPr/>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490F27-B725-4D8D-8C9B-BA216A373570}" type="datetimeFigureOut">
              <a:rPr lang="en-US" smtClean="0"/>
              <a:pPr/>
              <a:t>1/27/2010</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E97D1E3-1A30-4EAD-9755-A4C49C1E8CCF}" type="slidenum">
              <a:rPr lang="en-MY" smtClean="0"/>
              <a:pPr/>
              <a:t>‹#›</a:t>
            </a:fld>
            <a:endParaRPr lang="en-M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E490F27-B725-4D8D-8C9B-BA216A373570}" type="datetimeFigureOut">
              <a:rPr lang="en-US" smtClean="0"/>
              <a:pPr/>
              <a:t>1/27/2010</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E97D1E3-1A30-4EAD-9755-A4C49C1E8CCF}" type="slidenum">
              <a:rPr lang="en-MY" smtClean="0"/>
              <a:pPr/>
              <a:t>‹#›</a:t>
            </a:fld>
            <a:endParaRPr lang="en-MY"/>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FE490F27-B725-4D8D-8C9B-BA216A373570}" type="datetimeFigureOut">
              <a:rPr lang="en-US" smtClean="0"/>
              <a:pPr/>
              <a:t>1/27/2010</a:t>
            </a:fld>
            <a:endParaRPr lang="en-MY"/>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FE97D1E3-1A30-4EAD-9755-A4C49C1E8CCF}" type="slidenum">
              <a:rPr lang="en-MY" smtClean="0"/>
              <a:pPr/>
              <a:t>‹#›</a:t>
            </a:fld>
            <a:endParaRPr lang="en-MY"/>
          </a:p>
        </p:txBody>
      </p:sp>
      <p:sp>
        <p:nvSpPr>
          <p:cNvPr id="14" name="Footer Placeholder 13"/>
          <p:cNvSpPr>
            <a:spLocks noGrp="1"/>
          </p:cNvSpPr>
          <p:nvPr>
            <p:ph type="ftr" sz="quarter" idx="12"/>
          </p:nvPr>
        </p:nvSpPr>
        <p:spPr>
          <a:xfrm>
            <a:off x="1600200" y="6248206"/>
            <a:ext cx="4572000" cy="365125"/>
          </a:xfrm>
        </p:spPr>
        <p:txBody>
          <a:bodyPr rtlCol="0"/>
          <a:lstStyle/>
          <a:p>
            <a:endParaRPr lang="en-MY"/>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E490F27-B725-4D8D-8C9B-BA216A373570}" type="datetimeFigureOut">
              <a:rPr lang="en-US" smtClean="0"/>
              <a:pPr/>
              <a:t>1/27/2010</a:t>
            </a:fld>
            <a:endParaRPr lang="en-MY"/>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MY"/>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E97D1E3-1A30-4EAD-9755-A4C49C1E8CCF}" type="slidenum">
              <a:rPr lang="en-MY" smtClean="0"/>
              <a:pPr/>
              <a:t>‹#›</a:t>
            </a:fld>
            <a:endParaRPr lang="en-MY"/>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geocities.com/beyond_stretched/holmes.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RECREATION TOURISM</a:t>
            </a:r>
            <a:endParaRPr lang="en-MY" dirty="0"/>
          </a:p>
        </p:txBody>
      </p:sp>
      <p:sp>
        <p:nvSpPr>
          <p:cNvPr id="3" name="Subtitle 2"/>
          <p:cNvSpPr>
            <a:spLocks noGrp="1"/>
          </p:cNvSpPr>
          <p:nvPr>
            <p:ph type="subTitle" idx="1"/>
          </p:nvPr>
        </p:nvSpPr>
        <p:spPr/>
        <p:txBody>
          <a:bodyPr>
            <a:normAutofit fontScale="77500" lnSpcReduction="20000"/>
          </a:bodyPr>
          <a:lstStyle/>
          <a:p>
            <a:r>
              <a:rPr lang="en-US" dirty="0" smtClean="0"/>
              <a:t>CHAPTER THREE:</a:t>
            </a:r>
          </a:p>
          <a:p>
            <a:r>
              <a:rPr lang="en-US" dirty="0" smtClean="0"/>
              <a:t>THE IMPORTANCE OF RECREATION</a:t>
            </a:r>
            <a:endParaRPr lang="en-MY"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normAutofit/>
          </a:bodyPr>
          <a:lstStyle/>
          <a:p>
            <a:r>
              <a:rPr lang="en-MY" dirty="0" smtClean="0"/>
              <a:t>Modern life is full of hassles, deadlines, frustrations, and demands. </a:t>
            </a:r>
          </a:p>
          <a:p>
            <a:r>
              <a:rPr lang="en-MY" dirty="0" smtClean="0"/>
              <a:t>For many people, stress is so commonplace that it has become a way of life. Stress isn’t always bad.</a:t>
            </a:r>
          </a:p>
          <a:p>
            <a:r>
              <a:rPr lang="en-MY" dirty="0" smtClean="0"/>
              <a:t> In small doses, it can help you perform under pressure and motivate you to do your best. But when you’re constantly running in emergency mode, your mind and body pay the price. </a:t>
            </a:r>
          </a:p>
          <a:p>
            <a:endParaRPr lang="en-MY"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lstStyle/>
          <a:p>
            <a:r>
              <a:rPr lang="en-US" dirty="0" smtClean="0"/>
              <a:t>What is Stress?</a:t>
            </a:r>
          </a:p>
          <a:p>
            <a:pPr lvl="1"/>
            <a:r>
              <a:rPr lang="en-MY" dirty="0" smtClean="0"/>
              <a:t>Stress is a normal physical response to events that make you feel threatened or upset your balance in some way. When you sense danger – whether it’s real or imagined – the body's </a:t>
            </a:r>
            <a:r>
              <a:rPr lang="en-MY" dirty="0" err="1" smtClean="0"/>
              <a:t>defenses</a:t>
            </a:r>
            <a:r>
              <a:rPr lang="en-MY" dirty="0" smtClean="0"/>
              <a:t> kick into high gear in a rapid, automatic process known as the “fight-or-flight” reaction, or the </a:t>
            </a:r>
            <a:r>
              <a:rPr lang="en-MY" i="1" dirty="0" smtClean="0"/>
              <a:t>stress response. </a:t>
            </a:r>
            <a:endParaRPr lang="en-MY"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normAutofit/>
          </a:bodyPr>
          <a:lstStyle/>
          <a:p>
            <a:r>
              <a:rPr lang="en-MY" sz="2800" dirty="0" smtClean="0"/>
              <a:t>The stress response is the body’s way of protecting you. When working properly, it helps you stay focused, energetic, and alert. </a:t>
            </a:r>
          </a:p>
          <a:p>
            <a:r>
              <a:rPr lang="en-MY" sz="2800" dirty="0" smtClean="0"/>
              <a:t>The stress response also helps you rise to meet challenges. Stress is what keeps you on your toes during a presentation at work, sharpens your concentration when you’re attempting the game-winning free throw, or drives you to study for an exam when you'd rather be watching TV.</a:t>
            </a:r>
          </a:p>
          <a:p>
            <a:endParaRPr lang="en-MY" sz="2800" dirty="0"/>
          </a:p>
        </p:txBody>
      </p:sp>
      <p:pic>
        <p:nvPicPr>
          <p:cNvPr id="4" name="Picture 3" descr="study.jpg"/>
          <p:cNvPicPr>
            <a:picLocks noChangeAspect="1"/>
          </p:cNvPicPr>
          <p:nvPr/>
        </p:nvPicPr>
        <p:blipFill>
          <a:blip r:embed="rId2" cstate="print"/>
          <a:stretch>
            <a:fillRect/>
          </a:stretch>
        </p:blipFill>
        <p:spPr>
          <a:xfrm>
            <a:off x="7215206" y="5286388"/>
            <a:ext cx="1419228" cy="138112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Something to ponder…..</a:t>
            </a:r>
            <a:endParaRPr lang="en-MY" dirty="0"/>
          </a:p>
        </p:txBody>
      </p:sp>
      <p:sp>
        <p:nvSpPr>
          <p:cNvPr id="3" name="Content Placeholder 2"/>
          <p:cNvSpPr>
            <a:spLocks noGrp="1"/>
          </p:cNvSpPr>
          <p:nvPr>
            <p:ph sz="quarter" idx="1"/>
          </p:nvPr>
        </p:nvSpPr>
        <p:spPr/>
        <p:txBody>
          <a:bodyPr>
            <a:normAutofit fontScale="77500" lnSpcReduction="20000"/>
          </a:bodyPr>
          <a:lstStyle/>
          <a:p>
            <a:r>
              <a:rPr lang="en-US" dirty="0" smtClean="0"/>
              <a:t>How can we reduce stress?</a:t>
            </a:r>
          </a:p>
          <a:p>
            <a:pPr lvl="1"/>
            <a:r>
              <a:rPr lang="en-MY" b="1" dirty="0" smtClean="0"/>
              <a:t>Unhealthy ways of coping with stress</a:t>
            </a:r>
          </a:p>
          <a:p>
            <a:pPr lvl="2"/>
            <a:r>
              <a:rPr lang="en-MY" dirty="0" smtClean="0"/>
              <a:t>These coping strategies may temporarily reduce stress, but they cause more damage in the long run:</a:t>
            </a:r>
          </a:p>
          <a:p>
            <a:pPr lvl="2"/>
            <a:r>
              <a:rPr lang="en-MY" dirty="0" smtClean="0"/>
              <a:t>Smoking </a:t>
            </a:r>
          </a:p>
          <a:p>
            <a:pPr lvl="2"/>
            <a:r>
              <a:rPr lang="en-MY" dirty="0" smtClean="0"/>
              <a:t>Drinking too much </a:t>
            </a:r>
          </a:p>
          <a:p>
            <a:pPr lvl="2"/>
            <a:r>
              <a:rPr lang="en-MY" dirty="0" smtClean="0"/>
              <a:t>Overeating or </a:t>
            </a:r>
            <a:r>
              <a:rPr lang="en-MY" dirty="0" err="1" smtClean="0"/>
              <a:t>undereating</a:t>
            </a:r>
            <a:r>
              <a:rPr lang="en-MY" dirty="0" smtClean="0"/>
              <a:t> </a:t>
            </a:r>
          </a:p>
          <a:p>
            <a:pPr lvl="2"/>
            <a:r>
              <a:rPr lang="en-MY" dirty="0" smtClean="0"/>
              <a:t>Zoning out for hours in front of the TV or computer </a:t>
            </a:r>
          </a:p>
          <a:p>
            <a:pPr lvl="2"/>
            <a:r>
              <a:rPr lang="en-MY" dirty="0" smtClean="0"/>
              <a:t>Withdrawing from friends, family, and activities </a:t>
            </a:r>
          </a:p>
          <a:p>
            <a:pPr lvl="2"/>
            <a:r>
              <a:rPr lang="en-MY" dirty="0" smtClean="0"/>
              <a:t>Using pills or drugs to relax       </a:t>
            </a:r>
          </a:p>
          <a:p>
            <a:pPr lvl="2"/>
            <a:r>
              <a:rPr lang="en-MY" dirty="0" smtClean="0"/>
              <a:t>Sleeping too much </a:t>
            </a:r>
          </a:p>
          <a:p>
            <a:pPr lvl="2"/>
            <a:r>
              <a:rPr lang="en-MY" dirty="0" smtClean="0"/>
              <a:t>Procrastinating </a:t>
            </a:r>
          </a:p>
          <a:p>
            <a:pPr lvl="2"/>
            <a:r>
              <a:rPr lang="en-MY" dirty="0" smtClean="0"/>
              <a:t>Filling up every minute of the day to avoid facing problems </a:t>
            </a:r>
          </a:p>
          <a:p>
            <a:pPr lvl="2"/>
            <a:r>
              <a:rPr lang="en-MY" dirty="0" smtClean="0"/>
              <a:t>Taking out your stress on others (lashing out, angry outbursts, physical violence)</a:t>
            </a:r>
          </a:p>
          <a:p>
            <a:pPr lvl="1"/>
            <a:endParaRPr lang="en-US" dirty="0" smtClean="0"/>
          </a:p>
          <a:p>
            <a:pPr lvl="1"/>
            <a:endParaRPr lang="en-MY" dirty="0"/>
          </a:p>
        </p:txBody>
      </p:sp>
      <p:pic>
        <p:nvPicPr>
          <p:cNvPr id="4" name="Picture 3" descr="stress.jpg"/>
          <p:cNvPicPr>
            <a:picLocks noChangeAspect="1"/>
          </p:cNvPicPr>
          <p:nvPr/>
        </p:nvPicPr>
        <p:blipFill>
          <a:blip r:embed="rId2" cstate="print"/>
          <a:stretch>
            <a:fillRect/>
          </a:stretch>
        </p:blipFill>
        <p:spPr>
          <a:xfrm>
            <a:off x="6572264" y="2928934"/>
            <a:ext cx="2035983" cy="1357322"/>
          </a:xfrm>
          <a:prstGeom prst="rect">
            <a:avLst/>
          </a:prstGeom>
          <a:effectLst>
            <a:reflection blurRad="6350" stA="50000" endA="300" endPos="55500" dist="101600" dir="5400000" sy="-100000" algn="bl" rotWithShape="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Something to ponder…..</a:t>
            </a:r>
            <a:endParaRPr lang="en-MY" dirty="0"/>
          </a:p>
        </p:txBody>
      </p:sp>
      <p:sp>
        <p:nvSpPr>
          <p:cNvPr id="3" name="Content Placeholder 2"/>
          <p:cNvSpPr>
            <a:spLocks noGrp="1"/>
          </p:cNvSpPr>
          <p:nvPr>
            <p:ph sz="quarter" idx="1"/>
          </p:nvPr>
        </p:nvSpPr>
        <p:spPr/>
        <p:txBody>
          <a:bodyPr>
            <a:normAutofit fontScale="77500" lnSpcReduction="20000"/>
          </a:bodyPr>
          <a:lstStyle/>
          <a:p>
            <a:r>
              <a:rPr lang="en-MY" b="1" dirty="0" smtClean="0"/>
              <a:t>Healthy ways to relax and recharge</a:t>
            </a:r>
          </a:p>
          <a:p>
            <a:pPr lvl="1"/>
            <a:r>
              <a:rPr lang="en-MY" dirty="0" smtClean="0"/>
              <a:t>Go for a walk. </a:t>
            </a:r>
          </a:p>
          <a:p>
            <a:pPr lvl="1"/>
            <a:r>
              <a:rPr lang="en-MY" dirty="0" smtClean="0"/>
              <a:t>Spend time in nature. </a:t>
            </a:r>
          </a:p>
          <a:p>
            <a:pPr lvl="1"/>
            <a:r>
              <a:rPr lang="en-MY" dirty="0" smtClean="0"/>
              <a:t>Call a good friend. </a:t>
            </a:r>
          </a:p>
          <a:p>
            <a:pPr lvl="1"/>
            <a:r>
              <a:rPr lang="en-MY" dirty="0" smtClean="0"/>
              <a:t>Sweat out tension with a good workout. </a:t>
            </a:r>
          </a:p>
          <a:p>
            <a:pPr lvl="1"/>
            <a:r>
              <a:rPr lang="en-MY" dirty="0" smtClean="0"/>
              <a:t>Write in your journal. </a:t>
            </a:r>
          </a:p>
          <a:p>
            <a:pPr lvl="1"/>
            <a:r>
              <a:rPr lang="en-MY" dirty="0" smtClean="0"/>
              <a:t>Take a long bath. </a:t>
            </a:r>
          </a:p>
          <a:p>
            <a:pPr lvl="1"/>
            <a:r>
              <a:rPr lang="en-MY" dirty="0" smtClean="0"/>
              <a:t>Light scented candles </a:t>
            </a:r>
          </a:p>
          <a:p>
            <a:pPr lvl="1"/>
            <a:r>
              <a:rPr lang="en-MY" dirty="0" err="1" smtClean="0"/>
              <a:t>Savor</a:t>
            </a:r>
            <a:r>
              <a:rPr lang="en-MY" dirty="0" smtClean="0"/>
              <a:t> a warm cup of coffee or tea. </a:t>
            </a:r>
          </a:p>
          <a:p>
            <a:pPr lvl="1"/>
            <a:r>
              <a:rPr lang="en-MY" dirty="0" smtClean="0"/>
              <a:t>Get a massage. </a:t>
            </a:r>
          </a:p>
          <a:p>
            <a:pPr lvl="1"/>
            <a:r>
              <a:rPr lang="en-MY" dirty="0" smtClean="0"/>
              <a:t>Curl up with a good book. </a:t>
            </a:r>
          </a:p>
          <a:p>
            <a:pPr lvl="1"/>
            <a:r>
              <a:rPr lang="en-MY" dirty="0" smtClean="0"/>
              <a:t>Listen to music. </a:t>
            </a:r>
          </a:p>
          <a:p>
            <a:pPr lvl="1"/>
            <a:r>
              <a:rPr lang="en-MY" dirty="0" smtClean="0"/>
              <a:t>Watch a comedy </a:t>
            </a:r>
          </a:p>
          <a:p>
            <a:endParaRPr lang="en-MY"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STRESS</a:t>
            </a:r>
            <a:endParaRPr lang="en-MY" dirty="0"/>
          </a:p>
        </p:txBody>
      </p:sp>
      <p:sp>
        <p:nvSpPr>
          <p:cNvPr id="3" name="Content Placeholder 2"/>
          <p:cNvSpPr>
            <a:spLocks noGrp="1"/>
          </p:cNvSpPr>
          <p:nvPr>
            <p:ph sz="quarter" idx="1"/>
          </p:nvPr>
        </p:nvSpPr>
        <p:spPr/>
        <p:txBody>
          <a:bodyPr/>
          <a:lstStyle/>
          <a:p>
            <a:r>
              <a:rPr lang="en-US" dirty="0" smtClean="0"/>
              <a:t>Stress </a:t>
            </a:r>
            <a:r>
              <a:rPr lang="en-US" dirty="0" smtClean="0"/>
              <a:t>W</a:t>
            </a:r>
            <a:r>
              <a:rPr lang="en-US" dirty="0" smtClean="0"/>
              <a:t>arning Signs &amp; Symptoms;</a:t>
            </a:r>
          </a:p>
          <a:p>
            <a:pPr lvl="1"/>
            <a:r>
              <a:rPr lang="en-US" dirty="0" smtClean="0"/>
              <a:t>Cognitive symptoms</a:t>
            </a:r>
            <a:endParaRPr lang="en-MY" dirty="0" smtClean="0"/>
          </a:p>
          <a:p>
            <a:pPr lvl="2"/>
            <a:r>
              <a:rPr lang="en-MY" dirty="0" smtClean="0"/>
              <a:t>Memory </a:t>
            </a:r>
            <a:r>
              <a:rPr lang="en-MY" dirty="0" smtClean="0"/>
              <a:t>problems </a:t>
            </a:r>
          </a:p>
          <a:p>
            <a:pPr lvl="2"/>
            <a:r>
              <a:rPr lang="en-MY" dirty="0" smtClean="0"/>
              <a:t>Inability to concentrate </a:t>
            </a:r>
          </a:p>
          <a:p>
            <a:pPr lvl="2"/>
            <a:r>
              <a:rPr lang="en-MY" dirty="0" smtClean="0"/>
              <a:t>Poor judgment </a:t>
            </a:r>
          </a:p>
          <a:p>
            <a:pPr lvl="2"/>
            <a:r>
              <a:rPr lang="en-MY" dirty="0" smtClean="0"/>
              <a:t>Seeing only the negative </a:t>
            </a:r>
          </a:p>
          <a:p>
            <a:pPr lvl="2"/>
            <a:r>
              <a:rPr lang="en-MY" dirty="0" smtClean="0"/>
              <a:t>Anxious or racing thoughts </a:t>
            </a:r>
          </a:p>
          <a:p>
            <a:pPr lvl="2"/>
            <a:r>
              <a:rPr lang="en-MY" dirty="0" smtClean="0"/>
              <a:t>Constant worrying </a:t>
            </a:r>
          </a:p>
          <a:p>
            <a:endParaRPr lang="en-MY" dirty="0"/>
          </a:p>
        </p:txBody>
      </p:sp>
      <p:pic>
        <p:nvPicPr>
          <p:cNvPr id="4" name="Picture 3" descr="focus.jpg"/>
          <p:cNvPicPr>
            <a:picLocks noChangeAspect="1"/>
          </p:cNvPicPr>
          <p:nvPr/>
        </p:nvPicPr>
        <p:blipFill>
          <a:blip r:embed="rId2" cstate="print"/>
          <a:stretch>
            <a:fillRect/>
          </a:stretch>
        </p:blipFill>
        <p:spPr>
          <a:xfrm>
            <a:off x="6572264" y="2285992"/>
            <a:ext cx="2071702" cy="1857388"/>
          </a:xfrm>
          <a:prstGeom prst="rect">
            <a:avLst/>
          </a:prstGeom>
        </p:spPr>
      </p:pic>
      <p:pic>
        <p:nvPicPr>
          <p:cNvPr id="5" name="Picture 4" descr="worry.jpg"/>
          <p:cNvPicPr>
            <a:picLocks noChangeAspect="1"/>
          </p:cNvPicPr>
          <p:nvPr/>
        </p:nvPicPr>
        <p:blipFill>
          <a:blip r:embed="rId3" cstate="print"/>
          <a:stretch>
            <a:fillRect/>
          </a:stretch>
        </p:blipFill>
        <p:spPr>
          <a:xfrm>
            <a:off x="6572264" y="4500570"/>
            <a:ext cx="2143140" cy="201579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STRESS</a:t>
            </a:r>
            <a:endParaRPr lang="en-MY" dirty="0"/>
          </a:p>
        </p:txBody>
      </p:sp>
      <p:sp>
        <p:nvSpPr>
          <p:cNvPr id="3" name="Content Placeholder 2"/>
          <p:cNvSpPr>
            <a:spLocks noGrp="1"/>
          </p:cNvSpPr>
          <p:nvPr>
            <p:ph sz="quarter" idx="1"/>
          </p:nvPr>
        </p:nvSpPr>
        <p:spPr/>
        <p:txBody>
          <a:bodyPr/>
          <a:lstStyle/>
          <a:p>
            <a:pPr lvl="1"/>
            <a:r>
              <a:rPr lang="en-US" dirty="0" smtClean="0"/>
              <a:t>Emotional symptoms</a:t>
            </a:r>
          </a:p>
          <a:p>
            <a:pPr lvl="2"/>
            <a:r>
              <a:rPr lang="en-MY" dirty="0" smtClean="0"/>
              <a:t>Moodiness </a:t>
            </a:r>
          </a:p>
          <a:p>
            <a:pPr lvl="2"/>
            <a:r>
              <a:rPr lang="en-MY" dirty="0" smtClean="0"/>
              <a:t>Irritability or short temper </a:t>
            </a:r>
          </a:p>
          <a:p>
            <a:pPr lvl="2"/>
            <a:r>
              <a:rPr lang="en-MY" dirty="0" smtClean="0"/>
              <a:t>Agitation, inability to relax </a:t>
            </a:r>
          </a:p>
          <a:p>
            <a:pPr lvl="2"/>
            <a:r>
              <a:rPr lang="en-MY" dirty="0" smtClean="0"/>
              <a:t>Feeling overwhelmed </a:t>
            </a:r>
          </a:p>
          <a:p>
            <a:pPr lvl="2"/>
            <a:r>
              <a:rPr lang="en-MY" dirty="0" smtClean="0"/>
              <a:t>Sense of loneliness and isolation </a:t>
            </a:r>
          </a:p>
          <a:p>
            <a:pPr lvl="2"/>
            <a:r>
              <a:rPr lang="en-MY" dirty="0" smtClean="0"/>
              <a:t>Depression or general </a:t>
            </a:r>
            <a:r>
              <a:rPr lang="en-MY" dirty="0" smtClean="0"/>
              <a:t>unhappiness</a:t>
            </a:r>
          </a:p>
          <a:p>
            <a:pPr lvl="2">
              <a:buNone/>
            </a:pPr>
            <a:r>
              <a:rPr lang="en-MY" dirty="0" smtClean="0"/>
              <a:t> </a:t>
            </a:r>
            <a:endParaRPr lang="en-MY" dirty="0" smtClean="0"/>
          </a:p>
          <a:p>
            <a:pPr lvl="2"/>
            <a:endParaRPr lang="en-MY" dirty="0"/>
          </a:p>
        </p:txBody>
      </p:sp>
      <p:pic>
        <p:nvPicPr>
          <p:cNvPr id="4" name="Picture 3" descr="unhappy.jpg"/>
          <p:cNvPicPr>
            <a:picLocks noChangeAspect="1"/>
          </p:cNvPicPr>
          <p:nvPr/>
        </p:nvPicPr>
        <p:blipFill>
          <a:blip r:embed="rId2" cstate="print"/>
          <a:stretch>
            <a:fillRect/>
          </a:stretch>
        </p:blipFill>
        <p:spPr>
          <a:xfrm>
            <a:off x="7429520" y="3143248"/>
            <a:ext cx="1321603" cy="1357322"/>
          </a:xfrm>
          <a:prstGeom prst="rect">
            <a:avLst/>
          </a:prstGeom>
        </p:spPr>
      </p:pic>
      <p:pic>
        <p:nvPicPr>
          <p:cNvPr id="5" name="Picture 4" descr="lonely.jpg"/>
          <p:cNvPicPr>
            <a:picLocks noChangeAspect="1"/>
          </p:cNvPicPr>
          <p:nvPr/>
        </p:nvPicPr>
        <p:blipFill>
          <a:blip r:embed="rId3" cstate="print"/>
          <a:stretch>
            <a:fillRect/>
          </a:stretch>
        </p:blipFill>
        <p:spPr>
          <a:xfrm>
            <a:off x="7143768" y="4929198"/>
            <a:ext cx="1785950" cy="150019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STRESS</a:t>
            </a:r>
            <a:endParaRPr lang="en-MY" dirty="0"/>
          </a:p>
        </p:txBody>
      </p:sp>
      <p:sp>
        <p:nvSpPr>
          <p:cNvPr id="3" name="Content Placeholder 2"/>
          <p:cNvSpPr>
            <a:spLocks noGrp="1"/>
          </p:cNvSpPr>
          <p:nvPr>
            <p:ph sz="quarter" idx="1"/>
          </p:nvPr>
        </p:nvSpPr>
        <p:spPr/>
        <p:txBody>
          <a:bodyPr/>
          <a:lstStyle/>
          <a:p>
            <a:pPr lvl="1"/>
            <a:r>
              <a:rPr lang="en-US" dirty="0" smtClean="0"/>
              <a:t>Physical symptoms</a:t>
            </a:r>
          </a:p>
          <a:p>
            <a:pPr lvl="2"/>
            <a:r>
              <a:rPr lang="en-MY" dirty="0" smtClean="0"/>
              <a:t>Aches and pains </a:t>
            </a:r>
          </a:p>
          <a:p>
            <a:pPr lvl="2"/>
            <a:r>
              <a:rPr lang="en-MY" dirty="0" err="1" smtClean="0"/>
              <a:t>Diarrhea</a:t>
            </a:r>
            <a:r>
              <a:rPr lang="en-MY" dirty="0" smtClean="0"/>
              <a:t> or constipation </a:t>
            </a:r>
          </a:p>
          <a:p>
            <a:pPr lvl="2"/>
            <a:r>
              <a:rPr lang="en-MY" dirty="0" smtClean="0"/>
              <a:t>Nausea, dizziness </a:t>
            </a:r>
          </a:p>
          <a:p>
            <a:pPr lvl="2"/>
            <a:r>
              <a:rPr lang="en-MY" dirty="0" smtClean="0"/>
              <a:t>Chest pain, rapid heartbeat </a:t>
            </a:r>
          </a:p>
          <a:p>
            <a:pPr lvl="2"/>
            <a:r>
              <a:rPr lang="en-MY" dirty="0" smtClean="0"/>
              <a:t>Loss of sex drive </a:t>
            </a:r>
          </a:p>
          <a:p>
            <a:pPr lvl="2"/>
            <a:r>
              <a:rPr lang="en-MY" dirty="0" smtClean="0"/>
              <a:t>Frequent colds</a:t>
            </a:r>
          </a:p>
          <a:p>
            <a:pPr lvl="2"/>
            <a:endParaRPr lang="en-MY" dirty="0"/>
          </a:p>
        </p:txBody>
      </p:sp>
      <p:pic>
        <p:nvPicPr>
          <p:cNvPr id="4" name="Picture 3" descr="fever.jpg"/>
          <p:cNvPicPr>
            <a:picLocks noChangeAspect="1"/>
          </p:cNvPicPr>
          <p:nvPr/>
        </p:nvPicPr>
        <p:blipFill>
          <a:blip r:embed="rId2" cstate="print"/>
          <a:stretch>
            <a:fillRect/>
          </a:stretch>
        </p:blipFill>
        <p:spPr>
          <a:xfrm>
            <a:off x="5786446" y="4286256"/>
            <a:ext cx="1738318" cy="2414595"/>
          </a:xfrm>
          <a:prstGeom prst="rect">
            <a:avLst/>
          </a:prstGeom>
        </p:spPr>
      </p:pic>
      <p:pic>
        <p:nvPicPr>
          <p:cNvPr id="5" name="Picture 4" descr="nausea.jpg"/>
          <p:cNvPicPr>
            <a:picLocks noChangeAspect="1"/>
          </p:cNvPicPr>
          <p:nvPr/>
        </p:nvPicPr>
        <p:blipFill>
          <a:blip r:embed="rId3" cstate="print"/>
          <a:stretch>
            <a:fillRect/>
          </a:stretch>
        </p:blipFill>
        <p:spPr>
          <a:xfrm>
            <a:off x="7358082" y="4786322"/>
            <a:ext cx="1314451" cy="159230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STRESS</a:t>
            </a:r>
            <a:endParaRPr lang="en-MY" dirty="0"/>
          </a:p>
        </p:txBody>
      </p:sp>
      <p:sp>
        <p:nvSpPr>
          <p:cNvPr id="3" name="Content Placeholder 2"/>
          <p:cNvSpPr>
            <a:spLocks noGrp="1"/>
          </p:cNvSpPr>
          <p:nvPr>
            <p:ph sz="quarter" idx="1"/>
          </p:nvPr>
        </p:nvSpPr>
        <p:spPr/>
        <p:txBody>
          <a:bodyPr/>
          <a:lstStyle/>
          <a:p>
            <a:pPr lvl="1"/>
            <a:r>
              <a:rPr lang="en-US" dirty="0" smtClean="0"/>
              <a:t>Behavioral symptoms</a:t>
            </a:r>
          </a:p>
          <a:p>
            <a:pPr lvl="2"/>
            <a:r>
              <a:rPr lang="en-MY" dirty="0" smtClean="0"/>
              <a:t>Eating more or less </a:t>
            </a:r>
          </a:p>
          <a:p>
            <a:pPr lvl="2"/>
            <a:r>
              <a:rPr lang="en-MY" dirty="0" smtClean="0"/>
              <a:t>Sleeping too much or too little </a:t>
            </a:r>
          </a:p>
          <a:p>
            <a:pPr lvl="2"/>
            <a:r>
              <a:rPr lang="en-MY" dirty="0" smtClean="0"/>
              <a:t>Isolating yourself from others </a:t>
            </a:r>
          </a:p>
          <a:p>
            <a:pPr lvl="2"/>
            <a:r>
              <a:rPr lang="en-MY" dirty="0" smtClean="0"/>
              <a:t>Procrastinating or neglecting responsibilities </a:t>
            </a:r>
          </a:p>
          <a:p>
            <a:pPr lvl="2"/>
            <a:r>
              <a:rPr lang="en-MY" dirty="0" smtClean="0"/>
              <a:t>Using alcohol, cigarettes, or drugs to relax </a:t>
            </a:r>
          </a:p>
          <a:p>
            <a:pPr lvl="2"/>
            <a:r>
              <a:rPr lang="en-MY" dirty="0" smtClean="0"/>
              <a:t>Nervous habits (e.g. nail biting, pacing)</a:t>
            </a:r>
          </a:p>
          <a:p>
            <a:pPr lvl="2"/>
            <a:endParaRPr lang="en-MY" dirty="0"/>
          </a:p>
        </p:txBody>
      </p:sp>
      <p:pic>
        <p:nvPicPr>
          <p:cNvPr id="4" name="Picture 3" descr="insomnia.jpg"/>
          <p:cNvPicPr>
            <a:picLocks noChangeAspect="1"/>
          </p:cNvPicPr>
          <p:nvPr/>
        </p:nvPicPr>
        <p:blipFill>
          <a:blip r:embed="rId2" cstate="print"/>
          <a:stretch>
            <a:fillRect/>
          </a:stretch>
        </p:blipFill>
        <p:spPr>
          <a:xfrm>
            <a:off x="6500826" y="4214818"/>
            <a:ext cx="2214572" cy="2286007"/>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STRESS</a:t>
            </a:r>
            <a:endParaRPr lang="en-MY" dirty="0"/>
          </a:p>
        </p:txBody>
      </p:sp>
      <p:sp>
        <p:nvSpPr>
          <p:cNvPr id="3" name="Content Placeholder 2"/>
          <p:cNvSpPr>
            <a:spLocks noGrp="1"/>
          </p:cNvSpPr>
          <p:nvPr>
            <p:ph sz="quarter" idx="1"/>
          </p:nvPr>
        </p:nvSpPr>
        <p:spPr/>
        <p:txBody>
          <a:bodyPr>
            <a:normAutofit fontScale="85000" lnSpcReduction="20000"/>
          </a:bodyPr>
          <a:lstStyle/>
          <a:p>
            <a:r>
              <a:rPr lang="en-MY" b="1" dirty="0" smtClean="0"/>
              <a:t>Top Ten Stressful Life Events</a:t>
            </a:r>
          </a:p>
          <a:p>
            <a:pPr lvl="1"/>
            <a:r>
              <a:rPr lang="en-MY" dirty="0" smtClean="0"/>
              <a:t>Spouse’s death </a:t>
            </a:r>
          </a:p>
          <a:p>
            <a:pPr lvl="1"/>
            <a:r>
              <a:rPr lang="en-MY" dirty="0" smtClean="0"/>
              <a:t>Divorce </a:t>
            </a:r>
          </a:p>
          <a:p>
            <a:pPr lvl="1"/>
            <a:r>
              <a:rPr lang="en-MY" dirty="0" smtClean="0"/>
              <a:t>Marriage separation </a:t>
            </a:r>
          </a:p>
          <a:p>
            <a:pPr lvl="1"/>
            <a:r>
              <a:rPr lang="en-MY" dirty="0" smtClean="0"/>
              <a:t>Jail term </a:t>
            </a:r>
          </a:p>
          <a:p>
            <a:pPr lvl="1"/>
            <a:r>
              <a:rPr lang="en-MY" dirty="0" smtClean="0"/>
              <a:t>Death of a close relative </a:t>
            </a:r>
          </a:p>
          <a:p>
            <a:pPr lvl="1"/>
            <a:r>
              <a:rPr lang="en-MY" dirty="0" smtClean="0"/>
              <a:t>Injury or illness </a:t>
            </a:r>
          </a:p>
          <a:p>
            <a:pPr lvl="1"/>
            <a:r>
              <a:rPr lang="en-MY" dirty="0" smtClean="0"/>
              <a:t>Marriage </a:t>
            </a:r>
          </a:p>
          <a:p>
            <a:pPr lvl="1"/>
            <a:r>
              <a:rPr lang="en-MY" dirty="0" smtClean="0"/>
              <a:t>Fired from job </a:t>
            </a:r>
          </a:p>
          <a:p>
            <a:pPr lvl="1"/>
            <a:r>
              <a:rPr lang="en-MY" dirty="0" smtClean="0"/>
              <a:t>Marriage reconciliation </a:t>
            </a:r>
          </a:p>
          <a:p>
            <a:pPr lvl="1"/>
            <a:r>
              <a:rPr lang="en-MY" dirty="0" smtClean="0"/>
              <a:t>Retirement </a:t>
            </a:r>
          </a:p>
          <a:p>
            <a:r>
              <a:rPr lang="en-MY" dirty="0" smtClean="0"/>
              <a:t>Source: </a:t>
            </a:r>
            <a:r>
              <a:rPr lang="en-MY" dirty="0" smtClean="0">
                <a:hlinkClick r:id="rId2"/>
              </a:rPr>
              <a:t>Holmes-</a:t>
            </a:r>
            <a:r>
              <a:rPr lang="en-MY" dirty="0" err="1" smtClean="0">
                <a:hlinkClick r:id="rId2"/>
              </a:rPr>
              <a:t>Rahe</a:t>
            </a:r>
            <a:r>
              <a:rPr lang="en-MY" dirty="0" smtClean="0">
                <a:hlinkClick r:id="rId2"/>
              </a:rPr>
              <a:t> Life Stress Inventory</a:t>
            </a:r>
            <a:endParaRPr lang="en-MY" dirty="0" smtClean="0"/>
          </a:p>
          <a:p>
            <a:endParaRPr lang="en-MY"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normAutofit/>
          </a:bodyPr>
          <a:lstStyle/>
          <a:p>
            <a:r>
              <a:rPr lang="en-MY" dirty="0" smtClean="0"/>
              <a:t>Thinking of going on an outing this weekend? Planning for a trip with close friends? Go ahead, for you need recreation! </a:t>
            </a:r>
          </a:p>
          <a:p>
            <a:r>
              <a:rPr lang="en-MY" dirty="0" smtClean="0"/>
              <a:t>Recreation is the spending of time in pleasurable activities, may it be active or passive.</a:t>
            </a:r>
          </a:p>
          <a:p>
            <a:r>
              <a:rPr lang="en-MY" dirty="0" smtClean="0"/>
              <a:t>Recreation is about engaging in delightful activities that bring in glee.</a:t>
            </a:r>
            <a:endParaRPr lang="en-MY" dirty="0"/>
          </a:p>
        </p:txBody>
      </p:sp>
      <p:pic>
        <p:nvPicPr>
          <p:cNvPr id="4" name="Picture 3" descr="karaoke.jpg"/>
          <p:cNvPicPr>
            <a:picLocks noChangeAspect="1"/>
          </p:cNvPicPr>
          <p:nvPr/>
        </p:nvPicPr>
        <p:blipFill>
          <a:blip r:embed="rId2" cstate="print"/>
          <a:stretch>
            <a:fillRect/>
          </a:stretch>
        </p:blipFill>
        <p:spPr>
          <a:xfrm>
            <a:off x="7358082" y="4643446"/>
            <a:ext cx="1357322" cy="192882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RECREATION</a:t>
            </a:r>
            <a:endParaRPr lang="en-MY" dirty="0"/>
          </a:p>
        </p:txBody>
      </p:sp>
      <p:sp>
        <p:nvSpPr>
          <p:cNvPr id="3" name="Content Placeholder 2"/>
          <p:cNvSpPr>
            <a:spLocks noGrp="1"/>
          </p:cNvSpPr>
          <p:nvPr>
            <p:ph sz="quarter" idx="1"/>
          </p:nvPr>
        </p:nvSpPr>
        <p:spPr/>
        <p:txBody>
          <a:bodyPr/>
          <a:lstStyle/>
          <a:p>
            <a:r>
              <a:rPr lang="en-US" dirty="0" smtClean="0"/>
              <a:t>Personal Benefits</a:t>
            </a:r>
          </a:p>
          <a:p>
            <a:pPr lvl="1"/>
            <a:r>
              <a:rPr lang="en-US" dirty="0" smtClean="0"/>
              <a:t>Contributes to a full and meaningful life</a:t>
            </a:r>
          </a:p>
          <a:p>
            <a:pPr lvl="1"/>
            <a:r>
              <a:rPr lang="en-US" dirty="0" smtClean="0"/>
              <a:t>Enhance the self-esteem and positive image</a:t>
            </a:r>
          </a:p>
          <a:p>
            <a:pPr lvl="1"/>
            <a:r>
              <a:rPr lang="en-US" dirty="0" smtClean="0"/>
              <a:t>You become more happier!</a:t>
            </a:r>
          </a:p>
          <a:p>
            <a:pPr lvl="1"/>
            <a:r>
              <a:rPr lang="en-US" dirty="0" smtClean="0"/>
              <a:t>Reduce stress</a:t>
            </a:r>
          </a:p>
          <a:p>
            <a:pPr lvl="1"/>
            <a:r>
              <a:rPr lang="en-US" dirty="0" smtClean="0"/>
              <a:t>Control weight, look better, build strong body</a:t>
            </a:r>
          </a:p>
          <a:p>
            <a:pPr lvl="1"/>
            <a:r>
              <a:rPr lang="en-US" dirty="0" smtClean="0"/>
              <a:t>Develop new skills and abilities</a:t>
            </a:r>
          </a:p>
          <a:p>
            <a:pPr lvl="1"/>
            <a:r>
              <a:rPr lang="en-US" dirty="0" smtClean="0"/>
              <a:t>Develop new interests</a:t>
            </a:r>
          </a:p>
          <a:p>
            <a:pPr lvl="1"/>
            <a:r>
              <a:rPr lang="en-US" dirty="0" smtClean="0"/>
              <a:t>Have something to look forward to</a:t>
            </a:r>
            <a:endParaRPr lang="en-MY" dirty="0"/>
          </a:p>
        </p:txBody>
      </p:sp>
      <p:pic>
        <p:nvPicPr>
          <p:cNvPr id="4" name="Picture 3" descr="happy.jpg"/>
          <p:cNvPicPr>
            <a:picLocks noChangeAspect="1"/>
          </p:cNvPicPr>
          <p:nvPr/>
        </p:nvPicPr>
        <p:blipFill>
          <a:blip r:embed="rId2" cstate="print"/>
          <a:stretch>
            <a:fillRect/>
          </a:stretch>
        </p:blipFill>
        <p:spPr>
          <a:xfrm>
            <a:off x="7286644" y="4857760"/>
            <a:ext cx="1500198" cy="139065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RECREATION</a:t>
            </a:r>
            <a:endParaRPr lang="en-MY" dirty="0"/>
          </a:p>
        </p:txBody>
      </p:sp>
      <p:sp>
        <p:nvSpPr>
          <p:cNvPr id="3" name="Content Placeholder 2"/>
          <p:cNvSpPr>
            <a:spLocks noGrp="1"/>
          </p:cNvSpPr>
          <p:nvPr>
            <p:ph sz="quarter" idx="1"/>
          </p:nvPr>
        </p:nvSpPr>
        <p:spPr/>
        <p:txBody>
          <a:bodyPr/>
          <a:lstStyle/>
          <a:p>
            <a:r>
              <a:rPr lang="en-US" dirty="0" smtClean="0"/>
              <a:t>Social Benefits</a:t>
            </a:r>
          </a:p>
          <a:p>
            <a:pPr lvl="1"/>
            <a:r>
              <a:rPr lang="en-US" dirty="0" smtClean="0"/>
              <a:t>Build strong communities</a:t>
            </a:r>
          </a:p>
          <a:p>
            <a:pPr lvl="1"/>
            <a:r>
              <a:rPr lang="en-US" dirty="0" smtClean="0"/>
              <a:t>Build family unity</a:t>
            </a:r>
          </a:p>
          <a:p>
            <a:pPr lvl="1"/>
            <a:r>
              <a:rPr lang="en-US" dirty="0" smtClean="0"/>
              <a:t>Meet friends </a:t>
            </a:r>
          </a:p>
          <a:p>
            <a:pPr lvl="1"/>
            <a:r>
              <a:rPr lang="en-US" dirty="0" smtClean="0"/>
              <a:t>Promote sensitivity to cultural diversity</a:t>
            </a:r>
          </a:p>
          <a:p>
            <a:pPr lvl="1"/>
            <a:r>
              <a:rPr lang="en-US" dirty="0" smtClean="0"/>
              <a:t>Reduce crime, diminish gang violence </a:t>
            </a:r>
            <a:endParaRPr lang="en-MY" dirty="0"/>
          </a:p>
        </p:txBody>
      </p:sp>
      <p:pic>
        <p:nvPicPr>
          <p:cNvPr id="4" name="Picture 3" descr="frens.jpg"/>
          <p:cNvPicPr>
            <a:picLocks noChangeAspect="1"/>
          </p:cNvPicPr>
          <p:nvPr/>
        </p:nvPicPr>
        <p:blipFill>
          <a:blip r:embed="rId2" cstate="print"/>
          <a:stretch>
            <a:fillRect/>
          </a:stretch>
        </p:blipFill>
        <p:spPr>
          <a:xfrm>
            <a:off x="5715008" y="4786322"/>
            <a:ext cx="2928949" cy="157163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RECREATION</a:t>
            </a:r>
            <a:endParaRPr lang="en-MY" dirty="0"/>
          </a:p>
        </p:txBody>
      </p:sp>
      <p:sp>
        <p:nvSpPr>
          <p:cNvPr id="3" name="Content Placeholder 2"/>
          <p:cNvSpPr>
            <a:spLocks noGrp="1"/>
          </p:cNvSpPr>
          <p:nvPr>
            <p:ph sz="quarter" idx="1"/>
          </p:nvPr>
        </p:nvSpPr>
        <p:spPr/>
        <p:txBody>
          <a:bodyPr/>
          <a:lstStyle/>
          <a:p>
            <a:r>
              <a:rPr lang="en-US" dirty="0" smtClean="0"/>
              <a:t>Economic Benefits</a:t>
            </a:r>
          </a:p>
          <a:p>
            <a:pPr lvl="1"/>
            <a:r>
              <a:rPr lang="en-US" dirty="0" smtClean="0"/>
              <a:t>The tax money is been circulated for the public use.</a:t>
            </a:r>
          </a:p>
          <a:p>
            <a:pPr lvl="1"/>
            <a:r>
              <a:rPr lang="en-US" dirty="0" smtClean="0"/>
              <a:t>Increase property values – attract new business</a:t>
            </a:r>
          </a:p>
          <a:p>
            <a:pPr lvl="1"/>
            <a:r>
              <a:rPr lang="en-US" dirty="0" smtClean="0"/>
              <a:t>Increase tourism – festival, event driven</a:t>
            </a:r>
          </a:p>
          <a:p>
            <a:pPr lvl="1"/>
            <a:r>
              <a:rPr lang="en-US" dirty="0" smtClean="0"/>
              <a:t>More chances of job employment</a:t>
            </a:r>
            <a:endParaRPr lang="en-MY" dirty="0"/>
          </a:p>
        </p:txBody>
      </p:sp>
      <p:pic>
        <p:nvPicPr>
          <p:cNvPr id="4" name="Picture 3" descr="cuti.jpg"/>
          <p:cNvPicPr>
            <a:picLocks noChangeAspect="1"/>
          </p:cNvPicPr>
          <p:nvPr/>
        </p:nvPicPr>
        <p:blipFill>
          <a:blip r:embed="rId2" cstate="print"/>
          <a:stretch>
            <a:fillRect/>
          </a:stretch>
        </p:blipFill>
        <p:spPr>
          <a:xfrm>
            <a:off x="6072198" y="4357694"/>
            <a:ext cx="2357444" cy="178592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TOURISM</a:t>
            </a:r>
            <a:endParaRPr lang="en-MY" dirty="0"/>
          </a:p>
        </p:txBody>
      </p:sp>
      <p:sp>
        <p:nvSpPr>
          <p:cNvPr id="3" name="Content Placeholder 2"/>
          <p:cNvSpPr>
            <a:spLocks noGrp="1"/>
          </p:cNvSpPr>
          <p:nvPr>
            <p:ph sz="quarter" idx="1"/>
          </p:nvPr>
        </p:nvSpPr>
        <p:spPr/>
        <p:txBody>
          <a:bodyPr/>
          <a:lstStyle/>
          <a:p>
            <a:r>
              <a:rPr lang="en-US" dirty="0" smtClean="0"/>
              <a:t>Environmental Benefits</a:t>
            </a:r>
          </a:p>
          <a:p>
            <a:pPr lvl="1"/>
            <a:r>
              <a:rPr lang="en-US" dirty="0" smtClean="0"/>
              <a:t>Create awareness to the public about the environment</a:t>
            </a:r>
          </a:p>
          <a:p>
            <a:pPr lvl="1"/>
            <a:r>
              <a:rPr lang="en-US" dirty="0" smtClean="0"/>
              <a:t>Protect the environment</a:t>
            </a:r>
          </a:p>
          <a:p>
            <a:pPr lvl="1"/>
            <a:r>
              <a:rPr lang="en-US" dirty="0" smtClean="0"/>
              <a:t>Provide space to enjoy nature</a:t>
            </a:r>
          </a:p>
          <a:p>
            <a:pPr lvl="1"/>
            <a:r>
              <a:rPr lang="en-US" dirty="0" smtClean="0"/>
              <a:t>The demand of the combination of residential area and open space will lead to a value increase in the </a:t>
            </a:r>
            <a:r>
              <a:rPr lang="en-US" dirty="0" err="1" smtClean="0"/>
              <a:t>neighbourhood</a:t>
            </a:r>
            <a:r>
              <a:rPr lang="en-US" dirty="0" smtClean="0"/>
              <a:t> properties. Example; </a:t>
            </a:r>
            <a:r>
              <a:rPr lang="en-US" dirty="0" err="1" smtClean="0"/>
              <a:t>Alamesra</a:t>
            </a:r>
            <a:r>
              <a:rPr lang="en-US" dirty="0" smtClean="0"/>
              <a:t> near UMS. </a:t>
            </a:r>
          </a:p>
        </p:txBody>
      </p:sp>
      <p:pic>
        <p:nvPicPr>
          <p:cNvPr id="4" name="Picture 3" descr="nature.jpg"/>
          <p:cNvPicPr>
            <a:picLocks noChangeAspect="1"/>
          </p:cNvPicPr>
          <p:nvPr/>
        </p:nvPicPr>
        <p:blipFill>
          <a:blip r:embed="rId2" cstate="print"/>
          <a:stretch>
            <a:fillRect/>
          </a:stretch>
        </p:blipFill>
        <p:spPr>
          <a:xfrm>
            <a:off x="6357950" y="5000636"/>
            <a:ext cx="2171707" cy="15001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normAutofit fontScale="85000" lnSpcReduction="10000"/>
          </a:bodyPr>
          <a:lstStyle/>
          <a:p>
            <a:r>
              <a:rPr lang="en-MY" dirty="0" smtClean="0"/>
              <a:t>Recreation is moreover the time to get together to have fun. </a:t>
            </a:r>
          </a:p>
          <a:p>
            <a:r>
              <a:rPr lang="en-MY" dirty="0" smtClean="0"/>
              <a:t>Devoting some time for recreation on a daily basis helps in the long run in maintaining health and achieving a peace of mind. </a:t>
            </a:r>
          </a:p>
          <a:p>
            <a:r>
              <a:rPr lang="en-MY" dirty="0" smtClean="0"/>
              <a:t>Participate in some regular physical activity, play a sport or exercise. These recreational activities serve as a means of relaxation. </a:t>
            </a:r>
          </a:p>
          <a:p>
            <a:r>
              <a:rPr lang="en-MY" dirty="0" smtClean="0"/>
              <a:t>Research has shown that recreation on a daily basis reduces risks of diabetes and hypertension, enhances physical and mental health and improves the quality of life.</a:t>
            </a:r>
            <a:br>
              <a:rPr lang="en-MY" dirty="0" smtClean="0"/>
            </a:br>
            <a:endParaRPr lang="en-MY"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normAutofit fontScale="85000" lnSpcReduction="20000"/>
          </a:bodyPr>
          <a:lstStyle/>
          <a:p>
            <a:r>
              <a:rPr lang="en-MY" dirty="0" smtClean="0"/>
              <a:t>Adventure activities are recommended to be made a part of recreation. </a:t>
            </a:r>
          </a:p>
          <a:p>
            <a:r>
              <a:rPr lang="en-MY" dirty="0" smtClean="0"/>
              <a:t>Studies have made evident the fact that participation in adventure activities has a positive effect on life.</a:t>
            </a:r>
          </a:p>
          <a:p>
            <a:r>
              <a:rPr lang="en-MY" dirty="0" smtClean="0"/>
              <a:t>Adventure motivates you, boosts your confidence and enhances self-awareness. </a:t>
            </a:r>
          </a:p>
          <a:p>
            <a:r>
              <a:rPr lang="en-MY" dirty="0" smtClean="0"/>
              <a:t>Recreation often involves physical activities such as hiking, cycling, fishing and outdoor games. These activities make you feel fresh and relaxed. The excitement and thrill that accompanies adventure sports adds to the freshness. </a:t>
            </a:r>
          </a:p>
          <a:p>
            <a:r>
              <a:rPr lang="en-MY" dirty="0" smtClean="0"/>
              <a:t>Sports make you feel challenged, encourage you to take risks, exhibit your skills, thus building self-confidence.</a:t>
            </a:r>
            <a:br>
              <a:rPr lang="en-MY" dirty="0" smtClean="0"/>
            </a:br>
            <a:endParaRPr lang="en-MY"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normAutofit fontScale="92500" lnSpcReduction="20000"/>
          </a:bodyPr>
          <a:lstStyle/>
          <a:p>
            <a:r>
              <a:rPr lang="en-MY" dirty="0" smtClean="0"/>
              <a:t>These activities of recreation result in the enhancement of your interpersonal and intrapersonal skills. </a:t>
            </a:r>
          </a:p>
          <a:p>
            <a:r>
              <a:rPr lang="en-MY" dirty="0" smtClean="0"/>
              <a:t>Apart from being a way of spending free time, recreation is a way to socialize; it is a way of being with the loved ones and enjoy. </a:t>
            </a:r>
          </a:p>
          <a:p>
            <a:r>
              <a:rPr lang="en-MY" dirty="0" smtClean="0"/>
              <a:t>Recreation gives you an opportunity to meet new people, develop new friendships. Socializing implies being a team player making you feel as being a part of the community. It is largely believed that participating in recreational activities helps strengthen family relationships. </a:t>
            </a:r>
            <a:br>
              <a:rPr lang="en-MY" dirty="0" smtClean="0"/>
            </a:br>
            <a:endParaRPr lang="en-MY" dirty="0"/>
          </a:p>
        </p:txBody>
      </p:sp>
      <p:pic>
        <p:nvPicPr>
          <p:cNvPr id="4" name="Picture 3" descr="socialization.jpg"/>
          <p:cNvPicPr>
            <a:picLocks noChangeAspect="1"/>
          </p:cNvPicPr>
          <p:nvPr/>
        </p:nvPicPr>
        <p:blipFill>
          <a:blip r:embed="rId2" cstate="print"/>
          <a:stretch>
            <a:fillRect/>
          </a:stretch>
        </p:blipFill>
        <p:spPr>
          <a:xfrm>
            <a:off x="6143636" y="5286388"/>
            <a:ext cx="2571768" cy="135732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lstStyle/>
          <a:p>
            <a:r>
              <a:rPr lang="en-MY" dirty="0" smtClean="0"/>
              <a:t>A certain kind of freedom that you experience during recreation helps you feel </a:t>
            </a:r>
            <a:r>
              <a:rPr lang="en-MY" dirty="0" err="1" smtClean="0"/>
              <a:t>destressed</a:t>
            </a:r>
            <a:r>
              <a:rPr lang="en-MY" dirty="0" smtClean="0"/>
              <a:t>. Your enthusiastic participation in recreational activities boost positive energies, encourage a positive temperament, thus </a:t>
            </a:r>
            <a:r>
              <a:rPr lang="en-MY" dirty="0" err="1" smtClean="0"/>
              <a:t>unlaxing</a:t>
            </a:r>
            <a:r>
              <a:rPr lang="en-MY" dirty="0" smtClean="0"/>
              <a:t> you. Recreation brings you close to the nature. Water sports, adventure sports, visits to parks can brighten up your life.</a:t>
            </a:r>
            <a:endParaRPr lang="en-MY"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normAutofit/>
          </a:bodyPr>
          <a:lstStyle/>
          <a:p>
            <a:r>
              <a:rPr lang="en-US" dirty="0" smtClean="0"/>
              <a:t>Purpose &amp; Philosophy of Recreation</a:t>
            </a:r>
          </a:p>
          <a:p>
            <a:pPr lvl="1"/>
            <a:r>
              <a:rPr lang="en-US" dirty="0" smtClean="0"/>
              <a:t>In the early days, recreation was seen as an opportunity for rejuvenation, self-fulfillment and individual growth.</a:t>
            </a:r>
            <a:endParaRPr lang="en-MY" dirty="0" smtClean="0"/>
          </a:p>
          <a:p>
            <a:pPr lvl="1"/>
            <a:r>
              <a:rPr lang="en-US" dirty="0" smtClean="0"/>
              <a:t>As the time passes by, the public sector has become heavily involved in recreation due to the urbanization.  </a:t>
            </a:r>
          </a:p>
        </p:txBody>
      </p:sp>
      <p:pic>
        <p:nvPicPr>
          <p:cNvPr id="5" name="Picture 4" descr="water.jpg"/>
          <p:cNvPicPr>
            <a:picLocks noChangeAspect="1"/>
          </p:cNvPicPr>
          <p:nvPr/>
        </p:nvPicPr>
        <p:blipFill>
          <a:blip r:embed="rId2" cstate="print"/>
          <a:stretch>
            <a:fillRect/>
          </a:stretch>
        </p:blipFill>
        <p:spPr>
          <a:xfrm>
            <a:off x="6500826" y="4643446"/>
            <a:ext cx="2000254" cy="185738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normAutofit/>
          </a:bodyPr>
          <a:lstStyle/>
          <a:p>
            <a:pPr lvl="1"/>
            <a:r>
              <a:rPr lang="en-US" dirty="0" smtClean="0"/>
              <a:t>Nowadays, the public sector of recreation has evolved through 4 stages;</a:t>
            </a:r>
          </a:p>
          <a:p>
            <a:pPr lvl="2"/>
            <a:r>
              <a:rPr lang="en-US" b="1" dirty="0" smtClean="0"/>
              <a:t>Regaining natural setting in the urbanized area </a:t>
            </a:r>
            <a:r>
              <a:rPr lang="en-US" dirty="0" smtClean="0"/>
              <a:t>– so that people especially the youth engage in recreation activities in a ‘rural’ setting. </a:t>
            </a:r>
          </a:p>
          <a:p>
            <a:pPr lvl="2"/>
            <a:r>
              <a:rPr lang="en-US" b="1" dirty="0" smtClean="0"/>
              <a:t>Overcoming negative urban influences</a:t>
            </a:r>
            <a:r>
              <a:rPr lang="en-US" dirty="0" smtClean="0"/>
              <a:t> – by improving the physical, intellectual and moral life of urban residents.</a:t>
            </a:r>
          </a:p>
          <a:p>
            <a:pPr lvl="2"/>
            <a:r>
              <a:rPr lang="en-US" b="1" dirty="0" smtClean="0"/>
              <a:t>Meeting consumer needs </a:t>
            </a:r>
            <a:r>
              <a:rPr lang="en-US" dirty="0" smtClean="0"/>
              <a:t>– for specific recreation facilities and services</a:t>
            </a:r>
          </a:p>
          <a:p>
            <a:pPr lvl="2"/>
            <a:r>
              <a:rPr lang="en-US" b="1" dirty="0" smtClean="0"/>
              <a:t>Providing open spaces </a:t>
            </a:r>
            <a:r>
              <a:rPr lang="en-US" dirty="0" smtClean="0"/>
              <a:t>– available for whatever purpose, practical and enjoyable.</a:t>
            </a:r>
          </a:p>
          <a:p>
            <a:endParaRPr lang="en-MY"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IMPORTANCE OF RECREATION</a:t>
            </a:r>
            <a:endParaRPr lang="en-MY" dirty="0"/>
          </a:p>
        </p:txBody>
      </p:sp>
      <p:sp>
        <p:nvSpPr>
          <p:cNvPr id="3" name="Content Placeholder 2"/>
          <p:cNvSpPr>
            <a:spLocks noGrp="1"/>
          </p:cNvSpPr>
          <p:nvPr>
            <p:ph sz="quarter" idx="1"/>
          </p:nvPr>
        </p:nvSpPr>
        <p:spPr/>
        <p:txBody>
          <a:bodyPr>
            <a:normAutofit/>
          </a:bodyPr>
          <a:lstStyle/>
          <a:p>
            <a:r>
              <a:rPr lang="en-US" dirty="0" smtClean="0"/>
              <a:t>Recreation, Leisure &amp; Wellness</a:t>
            </a:r>
          </a:p>
          <a:p>
            <a:pPr lvl="1"/>
            <a:r>
              <a:rPr lang="en-US" dirty="0" smtClean="0"/>
              <a:t>What is wellness?</a:t>
            </a:r>
          </a:p>
          <a:p>
            <a:pPr lvl="2"/>
            <a:r>
              <a:rPr lang="en-MY" dirty="0" smtClean="0"/>
              <a:t>It is the general condition of a person in all aspects.</a:t>
            </a:r>
          </a:p>
          <a:p>
            <a:pPr lvl="2"/>
            <a:r>
              <a:rPr lang="en-US" dirty="0" smtClean="0"/>
              <a:t>WHO stated </a:t>
            </a:r>
            <a:r>
              <a:rPr lang="en-MY" dirty="0" smtClean="0"/>
              <a:t>in 1948, </a:t>
            </a:r>
            <a:r>
              <a:rPr lang="en-MY" b="1" i="1" dirty="0" smtClean="0"/>
              <a:t>wellness</a:t>
            </a:r>
            <a:r>
              <a:rPr lang="en-MY" dirty="0" smtClean="0"/>
              <a:t> was defined as being "a state of complete physical, mental, and social well-being and not merely the absence of disease or infirmity".</a:t>
            </a:r>
          </a:p>
          <a:p>
            <a:pPr lvl="2"/>
            <a:r>
              <a:rPr lang="en-MY" dirty="0" smtClean="0"/>
              <a:t>Overall wellness is achieved through a combination of physical, mental, emotional, and social well-being, which, together is commonly referred to as the Health Triangle.</a:t>
            </a:r>
            <a:endParaRPr lang="en-MY"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385</TotalTime>
  <Words>1301</Words>
  <Application>Microsoft Office PowerPoint</Application>
  <PresentationFormat>On-screen Show (4:3)</PresentationFormat>
  <Paragraphs>154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Median</vt:lpstr>
      <vt:lpstr>RECREATION TOURISM</vt:lpstr>
      <vt:lpstr>THE IMPORTANCE OF RECREATION</vt:lpstr>
      <vt:lpstr>THE IMPORTANCE OF RECREATION</vt:lpstr>
      <vt:lpstr>THE IMPORTANCE OF RECREATION</vt:lpstr>
      <vt:lpstr>THE IMPORTANCE OF RECREATION</vt:lpstr>
      <vt:lpstr>THE IMPORTANCE OF RECREATION</vt:lpstr>
      <vt:lpstr>THE IMPORTANCE OF RECREATION</vt:lpstr>
      <vt:lpstr>THE IMPORTANCE OF RECREATION</vt:lpstr>
      <vt:lpstr>THE IMPORTANCE OF RECREATION</vt:lpstr>
      <vt:lpstr>THE IMPORTANCE OF RECREATION</vt:lpstr>
      <vt:lpstr>THE IMPORTANCE OF RECREATION</vt:lpstr>
      <vt:lpstr>THE IMPORTANCE OF RECREATION</vt:lpstr>
      <vt:lpstr>Something to ponder…..</vt:lpstr>
      <vt:lpstr>Something to ponder…..</vt:lpstr>
      <vt:lpstr>STRESS</vt:lpstr>
      <vt:lpstr>STRESS</vt:lpstr>
      <vt:lpstr>STRESS</vt:lpstr>
      <vt:lpstr>STRESS</vt:lpstr>
      <vt:lpstr>STRESS</vt:lpstr>
      <vt:lpstr>BENEFITS OF RECREATION</vt:lpstr>
      <vt:lpstr>BENEFITS OF RECREATION</vt:lpstr>
      <vt:lpstr>BENEFITS OF RECREATION</vt:lpstr>
      <vt:lpstr>BENEFITS OF TOURISM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RECREATION TOURISM</dc:title>
  <dc:creator>Acer</dc:creator>
  <cp:lastModifiedBy>Acer</cp:lastModifiedBy>
  <cp:revision>34</cp:revision>
  <dcterms:created xsi:type="dcterms:W3CDTF">2010-01-25T22:57:03Z</dcterms:created>
  <dcterms:modified xsi:type="dcterms:W3CDTF">2010-01-27T18:07:20Z</dcterms:modified>
</cp:coreProperties>
</file>