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8" r:id="rId3"/>
    <p:sldId id="257" r:id="rId4"/>
    <p:sldId id="259" r:id="rId5"/>
    <p:sldId id="260" r:id="rId6"/>
    <p:sldId id="261" r:id="rId7"/>
    <p:sldId id="264"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78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7CF0C45-C6DA-4099-943B-433FAC3099E0}" type="datetimeFigureOut">
              <a:rPr lang="en-IN" smtClean="0"/>
              <a:t>04-01-2024</a:t>
            </a:fld>
            <a:endParaRPr lang="en-IN"/>
          </a:p>
        </p:txBody>
      </p:sp>
      <p:sp>
        <p:nvSpPr>
          <p:cNvPr id="5" name="Footer Placeholder 4"/>
          <p:cNvSpPr>
            <a:spLocks noGrp="1"/>
          </p:cNvSpPr>
          <p:nvPr>
            <p:ph type="ftr" sz="quarter" idx="11"/>
          </p:nvPr>
        </p:nvSpPr>
        <p:spPr>
          <a:xfrm>
            <a:off x="5332412" y="5883275"/>
            <a:ext cx="4324044" cy="365125"/>
          </a:xfrm>
        </p:spPr>
        <p:txBody>
          <a:bodyPr/>
          <a:lstStyle/>
          <a:p>
            <a:endParaRPr lang="en-IN"/>
          </a:p>
        </p:txBody>
      </p:sp>
      <p:sp>
        <p:nvSpPr>
          <p:cNvPr id="6" name="Slide Number Placeholder 5"/>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3770953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CF0C45-C6DA-4099-943B-433FAC3099E0}" type="datetimeFigureOut">
              <a:rPr lang="en-IN" smtClean="0"/>
              <a:t>04-01-2024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801166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CF0C45-C6DA-4099-943B-433FAC3099E0}" type="datetimeFigureOut">
              <a:rPr lang="en-IN" smtClean="0"/>
              <a:t>04-01-2024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3259784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CF0C45-C6DA-4099-943B-433FAC3099E0}" type="datetimeFigureOut">
              <a:rPr lang="en-IN" smtClean="0"/>
              <a:t>04-01-2024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3211970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CF0C45-C6DA-4099-943B-433FAC3099E0}" type="datetimeFigureOut">
              <a:rPr lang="en-IN" smtClean="0"/>
              <a:t>04-01-2024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1039286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CF0C45-C6DA-4099-943B-433FAC3099E0}" type="datetimeFigureOut">
              <a:rPr lang="en-IN" smtClean="0"/>
              <a:t>04-01-2024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21185579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CF0C45-C6DA-4099-943B-433FAC3099E0}" type="datetimeFigureOut">
              <a:rPr lang="en-IN" smtClean="0"/>
              <a:t>04-01-2024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14064345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CF0C45-C6DA-4099-943B-433FAC3099E0}" type="datetimeFigureOut">
              <a:rPr lang="en-IN" smtClean="0"/>
              <a:t>04-01-2024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3558104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CF0C45-C6DA-4099-943B-433FAC3099E0}" type="datetimeFigureOut">
              <a:rPr lang="en-IN" smtClean="0"/>
              <a:t>04-01-2024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1241832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CF0C45-C6DA-4099-943B-433FAC3099E0}" type="datetimeFigureOut">
              <a:rPr lang="en-IN" smtClean="0"/>
              <a:t>04-01-2024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a:xfrm>
            <a:off x="10951856" y="5867131"/>
            <a:ext cx="551167" cy="365125"/>
          </a:xfrm>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1312807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7CF0C45-C6DA-4099-943B-433FAC3099E0}" type="datetimeFigureOut">
              <a:rPr lang="en-IN" smtClean="0"/>
              <a:t>04-01-2024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1549807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7CF0C45-C6DA-4099-943B-433FAC3099E0}" type="datetimeFigureOut">
              <a:rPr lang="en-IN" smtClean="0"/>
              <a:t>04-01-2024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2070411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7CF0C45-C6DA-4099-943B-433FAC3099E0}" type="datetimeFigureOut">
              <a:rPr lang="en-IN" smtClean="0"/>
              <a:t>04-01-2024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2734950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CF0C45-C6DA-4099-943B-433FAC3099E0}" type="datetimeFigureOut">
              <a:rPr lang="en-IN" smtClean="0"/>
              <a:t>04-01-2024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1372104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CF0C45-C6DA-4099-943B-433FAC3099E0}" type="datetimeFigureOut">
              <a:rPr lang="en-IN" smtClean="0"/>
              <a:t>04-01-2024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3134220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CF0C45-C6DA-4099-943B-433FAC3099E0}" type="datetimeFigureOut">
              <a:rPr lang="en-IN" smtClean="0"/>
              <a:t>04-01-2024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1424990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CF0C45-C6DA-4099-943B-433FAC3099E0}" type="datetimeFigureOut">
              <a:rPr lang="en-IN" smtClean="0"/>
              <a:t>04-01-2024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442AADF-D7E4-496F-B387-110E1782FD41}" type="slidenum">
              <a:rPr lang="en-IN" smtClean="0"/>
              <a:t>‹#›</a:t>
            </a:fld>
            <a:endParaRPr lang="en-IN"/>
          </a:p>
        </p:txBody>
      </p:sp>
    </p:spTree>
    <p:extLst>
      <p:ext uri="{BB962C8B-B14F-4D97-AF65-F5344CB8AC3E}">
        <p14:creationId xmlns:p14="http://schemas.microsoft.com/office/powerpoint/2010/main" val="1200489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7CF0C45-C6DA-4099-943B-433FAC3099E0}" type="datetimeFigureOut">
              <a:rPr lang="en-IN" smtClean="0"/>
              <a:t>04-01-2024</a:t>
            </a:fld>
            <a:endParaRPr lang="en-IN"/>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IN"/>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442AADF-D7E4-496F-B387-110E1782FD41}" type="slidenum">
              <a:rPr lang="en-IN" smtClean="0"/>
              <a:t>‹#›</a:t>
            </a:fld>
            <a:endParaRPr lang="en-IN"/>
          </a:p>
        </p:txBody>
      </p:sp>
    </p:spTree>
    <p:extLst>
      <p:ext uri="{BB962C8B-B14F-4D97-AF65-F5344CB8AC3E}">
        <p14:creationId xmlns:p14="http://schemas.microsoft.com/office/powerpoint/2010/main" val="313656015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mc:AlternateContent xmlns:mc="http://schemas.openxmlformats.org/markup-compatibility/2006" xmlns:p14="http://schemas.microsoft.com/office/powerpoint/2010/main">
    <mc:Choice Requires="p14">
      <p:transition spd="slow" p14:dur="2000">
        <p:sndAc>
          <p:endSnd/>
        </p:sndAc>
      </p:transition>
    </mc:Choice>
    <mc:Fallback xmlns="">
      <p:transition spd="slow">
        <p:sndAc>
          <p:endSnd/>
        </p:sndAc>
      </p:transition>
    </mc:Fallback>
  </mc:AlternateConten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handles4u.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handles4u.co.uk/products/Screws+&amp;+Fixings" TargetMode="External"/><Relationship Id="rId13" Type="http://schemas.openxmlformats.org/officeDocument/2006/relationships/hyperlink" Target="https://www.handles4u.co.uk/brand/Frelan+Hardware/1156130798" TargetMode="External"/><Relationship Id="rId3" Type="http://schemas.openxmlformats.org/officeDocument/2006/relationships/hyperlink" Target="https://www.handles4u.co.uk/products/Door+Knobs" TargetMode="External"/><Relationship Id="rId7" Type="http://schemas.openxmlformats.org/officeDocument/2006/relationships/hyperlink" Target="https://www.handles4u.co.uk/products/Door+Locks" TargetMode="External"/><Relationship Id="rId12" Type="http://schemas.openxmlformats.org/officeDocument/2006/relationships/hyperlink" Target="https://www.handles4u.co.uk/brand/Carlisle+Brass/2144156955" TargetMode="External"/><Relationship Id="rId17" Type="http://schemas.openxmlformats.org/officeDocument/2006/relationships/image" Target="../media/image3.png"/><Relationship Id="rId2" Type="http://schemas.openxmlformats.org/officeDocument/2006/relationships/hyperlink" Target="https://www.handles4u.co.uk/products/Door+Handles" TargetMode="External"/><Relationship Id="rId16" Type="http://schemas.openxmlformats.org/officeDocument/2006/relationships/hyperlink" Target="https://www.handles4u.co.uk/brand" TargetMode="External"/><Relationship Id="rId1" Type="http://schemas.openxmlformats.org/officeDocument/2006/relationships/slideLayout" Target="../slideLayouts/slideLayout2.xml"/><Relationship Id="rId6" Type="http://schemas.openxmlformats.org/officeDocument/2006/relationships/hyperlink" Target="https://www.handles4u.co.uk/products/Window+Furniture" TargetMode="External"/><Relationship Id="rId11" Type="http://schemas.openxmlformats.org/officeDocument/2006/relationships/hyperlink" Target="https://www.handles4u.co.uk/brand/Heritage+Brass/3459131117" TargetMode="External"/><Relationship Id="rId5" Type="http://schemas.openxmlformats.org/officeDocument/2006/relationships/hyperlink" Target="https://www.handles4u.co.uk/products/Cabinet+Furniture" TargetMode="External"/><Relationship Id="rId15" Type="http://schemas.openxmlformats.org/officeDocument/2006/relationships/hyperlink" Target="https://www.handles4u.co.uk/brand/Fulton+%26+Bray/1201066786" TargetMode="External"/><Relationship Id="rId10" Type="http://schemas.openxmlformats.org/officeDocument/2006/relationships/hyperlink" Target="https://www.handles4u.co.uk/more" TargetMode="External"/><Relationship Id="rId4" Type="http://schemas.openxmlformats.org/officeDocument/2006/relationships/hyperlink" Target="https://www.handles4u.co.uk/products/Door+Hinges" TargetMode="External"/><Relationship Id="rId9" Type="http://schemas.openxmlformats.org/officeDocument/2006/relationships/hyperlink" Target="https://www.handles4u.co.uk/products/Bathroom" TargetMode="External"/><Relationship Id="rId14" Type="http://schemas.openxmlformats.org/officeDocument/2006/relationships/hyperlink" Target="https://www.handles4u.co.uk/brand/From+the+Anvil/637082226"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handles4u.co.uk/products/Door+Locks/Deadlocks" TargetMode="External"/><Relationship Id="rId2" Type="http://schemas.openxmlformats.org/officeDocument/2006/relationships/hyperlink" Target="https://www.handles4u.co.uk/products/Door+Locks/Door+Bolts"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www.handles4u.co.uk/products/Door+Locks" TargetMode="External"/><Relationship Id="rId4" Type="http://schemas.openxmlformats.org/officeDocument/2006/relationships/hyperlink" Target="https://www.handles4u.co.uk/products/Door+Locks/Combination+Locks"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handles4u.co.uk/products/Kitchen/Kitchen+Cupboard+Knobs" TargetMode="External"/><Relationship Id="rId7" Type="http://schemas.openxmlformats.org/officeDocument/2006/relationships/hyperlink" Target="https://www.handles4u.co.uk/products/Kitchen/Kitchen+Pull+Out+Units" TargetMode="External"/><Relationship Id="rId2" Type="http://schemas.openxmlformats.org/officeDocument/2006/relationships/hyperlink" Target="https://www.handles4u.co.uk/products/Kitchen" TargetMode="External"/><Relationship Id="rId1" Type="http://schemas.openxmlformats.org/officeDocument/2006/relationships/slideLayout" Target="../slideLayouts/slideLayout2.xml"/><Relationship Id="rId6" Type="http://schemas.openxmlformats.org/officeDocument/2006/relationships/hyperlink" Target="https://www.handles4u.co.uk/products/Kitchen/Kitchen+Drawer+Runners" TargetMode="External"/><Relationship Id="rId5" Type="http://schemas.openxmlformats.org/officeDocument/2006/relationships/hyperlink" Target="https://www.handles4u.co.uk/products/Kitchen/Kitchen+Cupboard+Hinges" TargetMode="External"/><Relationship Id="rId4" Type="http://schemas.openxmlformats.org/officeDocument/2006/relationships/hyperlink" Target="https://www.handles4u.co.uk/products/Kitchen/Kitchen+Cupboard+Catches"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www.handles4u.co.uk/products/Door+Handles/Lever+Handles/Lever+Handles+on+Round+Rose" TargetMode="External"/><Relationship Id="rId13" Type="http://schemas.openxmlformats.org/officeDocument/2006/relationships/hyperlink" Target="https://www.handles4u.co.uk/products/Door+Handles/Pull+Handles/Pull+Handles+on+Backplate" TargetMode="External"/><Relationship Id="rId3" Type="http://schemas.openxmlformats.org/officeDocument/2006/relationships/hyperlink" Target="https://www.handles4u.co.uk/products/%20search::door%20handle/%20Style::Art%20Deco" TargetMode="External"/><Relationship Id="rId7" Type="http://schemas.openxmlformats.org/officeDocument/2006/relationships/hyperlink" Target="https://www.handles4u.co.uk/products/Door+Handles/Lever+Handles/Lever+Handles+on+Backplate" TargetMode="External"/><Relationship Id="rId12" Type="http://schemas.openxmlformats.org/officeDocument/2006/relationships/hyperlink" Target="https://www.handles4u.co.uk/products/Door+Handles/Pull+Handles/Flush+Pull+Handles" TargetMode="External"/><Relationship Id="rId2" Type="http://schemas.openxmlformats.org/officeDocument/2006/relationships/hyperlink" Target="https://www.handles4u.co.uk/products/Door+Handles" TargetMode="External"/><Relationship Id="rId1" Type="http://schemas.openxmlformats.org/officeDocument/2006/relationships/slideLayout" Target="../slideLayouts/slideLayout2.xml"/><Relationship Id="rId6" Type="http://schemas.openxmlformats.org/officeDocument/2006/relationships/hyperlink" Target="https://www.handles4u.co.uk/products/%20search::door%20handle/%20Style::Aged%20%2F%20Period" TargetMode="External"/><Relationship Id="rId11" Type="http://schemas.openxmlformats.org/officeDocument/2006/relationships/hyperlink" Target="https://www.handles4u.co.uk/products/Door+Handles/Pull+Handles/Face+Fixed+Pull+Handles" TargetMode="External"/><Relationship Id="rId5" Type="http://schemas.openxmlformats.org/officeDocument/2006/relationships/hyperlink" Target="https://www.handles4u.co.uk/products/%20search::door%20handle/%20Style::Classic" TargetMode="External"/><Relationship Id="rId10" Type="http://schemas.openxmlformats.org/officeDocument/2006/relationships/hyperlink" Target="https://www.handles4u.co.uk/products/Door+Handles/Pull+Handles/Bolt+Through+Pull+Handles" TargetMode="External"/><Relationship Id="rId4" Type="http://schemas.openxmlformats.org/officeDocument/2006/relationships/hyperlink" Target="https://www.handles4u.co.uk/products/%20search::door%20handle/%20Style::Contemporary" TargetMode="External"/><Relationship Id="rId9" Type="http://schemas.openxmlformats.org/officeDocument/2006/relationships/hyperlink" Target="https://www.handles4u.co.uk/products/Door+Handles/Lever+Handles/Lever+Handles+on+Square+Rose" TargetMode="External"/><Relationship Id="rId1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hyperlink" Target="https://www.handles4u.co.uk/wardrobe-door-handle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www.handles4u.co.uk/"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hlinkClick r:id="rId2"/>
            <a:extLst>
              <a:ext uri="{FF2B5EF4-FFF2-40B4-BE49-F238E27FC236}">
                <a16:creationId xmlns:a16="http://schemas.microsoft.com/office/drawing/2014/main" id="{35F71082-AAA1-39E8-C902-DD35244BF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3965" y="734291"/>
            <a:ext cx="8049490" cy="4308764"/>
          </a:xfrm>
          <a:prstGeom prst="rect">
            <a:avLst/>
          </a:prstGeom>
        </p:spPr>
      </p:pic>
    </p:spTree>
    <p:extLst>
      <p:ext uri="{BB962C8B-B14F-4D97-AF65-F5344CB8AC3E}">
        <p14:creationId xmlns:p14="http://schemas.microsoft.com/office/powerpoint/2010/main" val="2502586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BFB85-54F1-94B2-D788-AA80021418DA}"/>
              </a:ext>
            </a:extLst>
          </p:cNvPr>
          <p:cNvSpPr>
            <a:spLocks noGrp="1"/>
          </p:cNvSpPr>
          <p:nvPr>
            <p:ph type="title"/>
          </p:nvPr>
        </p:nvSpPr>
        <p:spPr>
          <a:xfrm>
            <a:off x="1529627" y="3948544"/>
            <a:ext cx="10246737" cy="2258291"/>
          </a:xfrm>
        </p:spPr>
        <p:txBody>
          <a:bodyPr>
            <a:normAutofit fontScale="90000"/>
          </a:bodyPr>
          <a:lstStyle/>
          <a:p>
            <a:pPr algn="l"/>
            <a:r>
              <a:rPr lang="en-US" sz="1400" b="0" i="0" dirty="0">
                <a:solidFill>
                  <a:srgbClr val="4A4A4A"/>
                </a:solidFill>
                <a:effectLst/>
                <a:latin typeface="tahoma" panose="020B0604030504040204" pitchFamily="34" charset="0"/>
              </a:rPr>
              <a:t>In addition to </a:t>
            </a:r>
            <a:r>
              <a:rPr lang="en-US" sz="1400" b="0" i="0" u="none" strike="noStrike" dirty="0">
                <a:solidFill>
                  <a:srgbClr val="5F3E90"/>
                </a:solidFill>
                <a:effectLst/>
                <a:latin typeface="tahoma" panose="020B0604030504040204" pitchFamily="34" charset="0"/>
                <a:hlinkClick r:id="rId2"/>
              </a:rPr>
              <a:t>Door Handles</a:t>
            </a:r>
            <a:r>
              <a:rPr lang="en-US" sz="1400" b="0" i="0" dirty="0">
                <a:solidFill>
                  <a:srgbClr val="4A4A4A"/>
                </a:solidFill>
                <a:effectLst/>
                <a:latin typeface="tahoma" panose="020B0604030504040204" pitchFamily="34" charset="0"/>
              </a:rPr>
              <a:t>, </a:t>
            </a:r>
            <a:r>
              <a:rPr lang="en-US" sz="1400" b="0" i="0" u="none" strike="noStrike" dirty="0">
                <a:solidFill>
                  <a:srgbClr val="5F3E90"/>
                </a:solidFill>
                <a:effectLst/>
                <a:latin typeface="tahoma" panose="020B0604030504040204" pitchFamily="34" charset="0"/>
                <a:hlinkClick r:id="rId3"/>
              </a:rPr>
              <a:t>Door Knobs</a:t>
            </a:r>
            <a:r>
              <a:rPr lang="en-US" sz="1400" b="0" i="0" dirty="0">
                <a:solidFill>
                  <a:srgbClr val="4A4A4A"/>
                </a:solidFill>
                <a:effectLst/>
                <a:latin typeface="tahoma" panose="020B0604030504040204" pitchFamily="34" charset="0"/>
              </a:rPr>
              <a:t> and </a:t>
            </a:r>
            <a:r>
              <a:rPr lang="en-US" sz="1400" b="0" i="0" u="none" strike="noStrike" dirty="0">
                <a:solidFill>
                  <a:srgbClr val="5F3E90"/>
                </a:solidFill>
                <a:effectLst/>
                <a:latin typeface="tahoma" panose="020B0604030504040204" pitchFamily="34" charset="0"/>
                <a:hlinkClick r:id="rId4"/>
              </a:rPr>
              <a:t>Door Hinges</a:t>
            </a:r>
            <a:r>
              <a:rPr lang="en-US" sz="1400" b="0" i="0" dirty="0">
                <a:solidFill>
                  <a:srgbClr val="4A4A4A"/>
                </a:solidFill>
                <a:effectLst/>
                <a:latin typeface="tahoma" panose="020B0604030504040204" pitchFamily="34" charset="0"/>
              </a:rPr>
              <a:t>, we also offer a vast selection of </a:t>
            </a:r>
            <a:r>
              <a:rPr lang="en-US" sz="1400" b="0" i="0" u="none" strike="noStrike" dirty="0">
                <a:solidFill>
                  <a:srgbClr val="5F3E90"/>
                </a:solidFill>
                <a:effectLst/>
                <a:latin typeface="tahoma" panose="020B0604030504040204" pitchFamily="34" charset="0"/>
                <a:hlinkClick r:id="rId5"/>
              </a:rPr>
              <a:t>Cabinet Furniture</a:t>
            </a:r>
            <a:r>
              <a:rPr lang="en-US" sz="1400" b="0" i="0" dirty="0">
                <a:solidFill>
                  <a:srgbClr val="4A4A4A"/>
                </a:solidFill>
                <a:effectLst/>
                <a:latin typeface="tahoma" panose="020B0604030504040204" pitchFamily="34" charset="0"/>
              </a:rPr>
              <a:t>, </a:t>
            </a:r>
            <a:r>
              <a:rPr lang="en-US" sz="1400" b="0" i="0" u="none" strike="noStrike" dirty="0">
                <a:solidFill>
                  <a:srgbClr val="5F3E90"/>
                </a:solidFill>
                <a:effectLst/>
                <a:latin typeface="tahoma" panose="020B0604030504040204" pitchFamily="34" charset="0"/>
                <a:hlinkClick r:id="rId6"/>
              </a:rPr>
              <a:t>Window Furniture</a:t>
            </a:r>
            <a:r>
              <a:rPr lang="en-US" sz="1400" b="0" i="0" dirty="0">
                <a:solidFill>
                  <a:srgbClr val="4A4A4A"/>
                </a:solidFill>
                <a:effectLst/>
                <a:latin typeface="tahoma" panose="020B0604030504040204" pitchFamily="34" charset="0"/>
              </a:rPr>
              <a:t>, </a:t>
            </a:r>
            <a:r>
              <a:rPr lang="en-US" sz="1400" dirty="0">
                <a:solidFill>
                  <a:srgbClr val="5F3E90"/>
                </a:solidFill>
                <a:latin typeface="tahoma" panose="020B0604030504040204" pitchFamily="34" charset="0"/>
                <a:hlinkClick r:id="rId7"/>
              </a:rPr>
              <a:t>Door Lock</a:t>
            </a:r>
            <a:r>
              <a:rPr lang="en-US" sz="1400" b="0" i="0" dirty="0">
                <a:solidFill>
                  <a:srgbClr val="4A4A4A"/>
                </a:solidFill>
                <a:effectLst/>
                <a:latin typeface="tahoma" panose="020B0604030504040204" pitchFamily="34" charset="0"/>
              </a:rPr>
              <a:t>, </a:t>
            </a:r>
            <a:r>
              <a:rPr lang="en-US" sz="1400" b="0" i="0" u="none" strike="noStrike" dirty="0">
                <a:solidFill>
                  <a:srgbClr val="5F3E90"/>
                </a:solidFill>
                <a:effectLst/>
                <a:latin typeface="tahoma" panose="020B0604030504040204" pitchFamily="34" charset="0"/>
                <a:hlinkClick r:id="rId8"/>
              </a:rPr>
              <a:t>Screws &amp; Fixings</a:t>
            </a:r>
            <a:r>
              <a:rPr lang="en-US" sz="1400" b="0" i="0" dirty="0">
                <a:solidFill>
                  <a:srgbClr val="4A4A4A"/>
                </a:solidFill>
                <a:effectLst/>
                <a:latin typeface="tahoma" panose="020B0604030504040204" pitchFamily="34" charset="0"/>
              </a:rPr>
              <a:t>, </a:t>
            </a:r>
            <a:r>
              <a:rPr lang="en-US" sz="1400" b="0" i="0" u="none" strike="noStrike" dirty="0">
                <a:solidFill>
                  <a:srgbClr val="5F3E90"/>
                </a:solidFill>
                <a:effectLst/>
                <a:latin typeface="tahoma" panose="020B0604030504040204" pitchFamily="34" charset="0"/>
                <a:hlinkClick r:id="rId9"/>
              </a:rPr>
              <a:t>Bathroom Furniture</a:t>
            </a:r>
            <a:r>
              <a:rPr lang="en-US" sz="1400" b="0" i="0" dirty="0">
                <a:solidFill>
                  <a:srgbClr val="4A4A4A"/>
                </a:solidFill>
                <a:effectLst/>
                <a:latin typeface="tahoma" panose="020B0604030504040204" pitchFamily="34" charset="0"/>
              </a:rPr>
              <a:t> and </a:t>
            </a:r>
            <a:r>
              <a:rPr lang="en-US" sz="1400" b="0" i="0" u="none" strike="noStrike" dirty="0">
                <a:solidFill>
                  <a:srgbClr val="5F3E90"/>
                </a:solidFill>
                <a:effectLst/>
                <a:latin typeface="tahoma" panose="020B0604030504040204" pitchFamily="34" charset="0"/>
                <a:hlinkClick r:id="rId10"/>
              </a:rPr>
              <a:t>more</a:t>
            </a:r>
            <a:r>
              <a:rPr lang="en-US" sz="1400" b="0" i="0" dirty="0">
                <a:solidFill>
                  <a:srgbClr val="4A4A4A"/>
                </a:solidFill>
                <a:effectLst/>
                <a:latin typeface="tahoma" panose="020B0604030504040204" pitchFamily="34" charset="0"/>
              </a:rPr>
              <a:t>. From leading suppliers like </a:t>
            </a:r>
            <a:r>
              <a:rPr lang="en-US" sz="1400" b="0" i="0" u="none" strike="noStrike" dirty="0">
                <a:solidFill>
                  <a:srgbClr val="5F3E90"/>
                </a:solidFill>
                <a:effectLst/>
                <a:latin typeface="tahoma" panose="020B0604030504040204" pitchFamily="34" charset="0"/>
                <a:hlinkClick r:id="rId11"/>
              </a:rPr>
              <a:t>Heritage Brass</a:t>
            </a:r>
            <a:r>
              <a:rPr lang="en-US" sz="1400" b="0" i="0" dirty="0">
                <a:solidFill>
                  <a:srgbClr val="4A4A4A"/>
                </a:solidFill>
                <a:effectLst/>
                <a:latin typeface="tahoma" panose="020B0604030504040204" pitchFamily="34" charset="0"/>
              </a:rPr>
              <a:t>, </a:t>
            </a:r>
            <a:r>
              <a:rPr lang="en-US" sz="1400" b="0" i="0" u="none" strike="noStrike" dirty="0">
                <a:solidFill>
                  <a:srgbClr val="5F3E90"/>
                </a:solidFill>
                <a:effectLst/>
                <a:latin typeface="tahoma" panose="020B0604030504040204" pitchFamily="34" charset="0"/>
                <a:hlinkClick r:id="rId12"/>
              </a:rPr>
              <a:t>Carlisle Brass</a:t>
            </a:r>
            <a:r>
              <a:rPr lang="en-US" sz="1400" b="0" i="0" dirty="0">
                <a:solidFill>
                  <a:srgbClr val="4A4A4A"/>
                </a:solidFill>
                <a:effectLst/>
                <a:latin typeface="tahoma" panose="020B0604030504040204" pitchFamily="34" charset="0"/>
              </a:rPr>
              <a:t>, </a:t>
            </a:r>
            <a:r>
              <a:rPr lang="en-US" sz="1400" b="0" i="0" u="none" strike="noStrike" dirty="0" err="1">
                <a:solidFill>
                  <a:srgbClr val="5F3E90"/>
                </a:solidFill>
                <a:effectLst/>
                <a:latin typeface="tahoma" panose="020B0604030504040204" pitchFamily="34" charset="0"/>
                <a:hlinkClick r:id="rId13"/>
              </a:rPr>
              <a:t>Frelan</a:t>
            </a:r>
            <a:r>
              <a:rPr lang="en-US" sz="1400" b="0" i="0" u="none" strike="noStrike" dirty="0">
                <a:solidFill>
                  <a:srgbClr val="5F3E90"/>
                </a:solidFill>
                <a:effectLst/>
                <a:latin typeface="tahoma" panose="020B0604030504040204" pitchFamily="34" charset="0"/>
                <a:hlinkClick r:id="rId13"/>
              </a:rPr>
              <a:t> Hardware</a:t>
            </a:r>
            <a:r>
              <a:rPr lang="en-US" sz="1400" b="0" i="0" dirty="0">
                <a:solidFill>
                  <a:srgbClr val="4A4A4A"/>
                </a:solidFill>
                <a:effectLst/>
                <a:latin typeface="tahoma" panose="020B0604030504040204" pitchFamily="34" charset="0"/>
              </a:rPr>
              <a:t>, </a:t>
            </a:r>
            <a:r>
              <a:rPr lang="en-US" sz="1400" b="0" i="0" u="none" strike="noStrike" dirty="0">
                <a:solidFill>
                  <a:srgbClr val="5F3E90"/>
                </a:solidFill>
                <a:effectLst/>
                <a:latin typeface="tahoma" panose="020B0604030504040204" pitchFamily="34" charset="0"/>
                <a:hlinkClick r:id="rId14"/>
              </a:rPr>
              <a:t>From the Anvil</a:t>
            </a:r>
            <a:r>
              <a:rPr lang="en-US" sz="1400" b="0" i="0" dirty="0">
                <a:solidFill>
                  <a:srgbClr val="4A4A4A"/>
                </a:solidFill>
                <a:effectLst/>
                <a:latin typeface="tahoma" panose="020B0604030504040204" pitchFamily="34" charset="0"/>
              </a:rPr>
              <a:t>, </a:t>
            </a:r>
            <a:r>
              <a:rPr lang="en-US" sz="1400" b="0" i="0" u="none" strike="noStrike" dirty="0">
                <a:solidFill>
                  <a:srgbClr val="5F3E90"/>
                </a:solidFill>
                <a:effectLst/>
                <a:latin typeface="tahoma" panose="020B0604030504040204" pitchFamily="34" charset="0"/>
                <a:hlinkClick r:id="rId15"/>
              </a:rPr>
              <a:t>Fulton and Bray</a:t>
            </a:r>
            <a:r>
              <a:rPr lang="en-US" sz="1400" b="0" i="0" dirty="0">
                <a:solidFill>
                  <a:srgbClr val="4A4A4A"/>
                </a:solidFill>
                <a:effectLst/>
                <a:latin typeface="tahoma" panose="020B0604030504040204" pitchFamily="34" charset="0"/>
              </a:rPr>
              <a:t> and many </a:t>
            </a:r>
            <a:r>
              <a:rPr lang="en-US" sz="1400" b="0" i="0" u="none" strike="noStrike" dirty="0">
                <a:solidFill>
                  <a:srgbClr val="5F3E90"/>
                </a:solidFill>
                <a:effectLst/>
                <a:latin typeface="tahoma" panose="020B0604030504040204" pitchFamily="34" charset="0"/>
                <a:hlinkClick r:id="rId16"/>
              </a:rPr>
              <a:t>more</a:t>
            </a:r>
            <a:r>
              <a:rPr lang="en-US" sz="1400" b="0" i="0" dirty="0">
                <a:solidFill>
                  <a:srgbClr val="4A4A4A"/>
                </a:solidFill>
                <a:effectLst/>
                <a:latin typeface="tahoma" panose="020B0604030504040204" pitchFamily="34" charset="0"/>
              </a:rPr>
              <a:t>. Our range covers an array of styles including Art Deco, Contemporary, Traditional, Classic, Antique, and more. There is also an abundance of finishes to choose from including Chrome, Brass, Beeswax, Stainless Steel, Nickel, and many others. Whether you wish to refurbish your home or refresh your décor, our stylish selection of designer ironmongery gives you the power to put the final touches to your dreams.</a:t>
            </a:r>
            <a:br>
              <a:rPr lang="en-US" sz="1400" b="0" i="0" dirty="0">
                <a:solidFill>
                  <a:srgbClr val="4A4A4A"/>
                </a:solidFill>
                <a:effectLst/>
                <a:latin typeface="tahoma" panose="020B0604030504040204" pitchFamily="34" charset="0"/>
              </a:rPr>
            </a:br>
            <a:r>
              <a:rPr lang="en-US" sz="1400" b="0" i="0" dirty="0">
                <a:solidFill>
                  <a:srgbClr val="4A4A4A"/>
                </a:solidFill>
                <a:effectLst/>
                <a:latin typeface="tahoma" panose="020B0604030504040204" pitchFamily="34" charset="0"/>
              </a:rPr>
              <a:t> We source top quality furnishings and are able to provide a diverse range of products at competitive prices to our customers. By working closely with leading designers and manufacturers, both in the UK and overseas, we are constantly improving and increasing the range of quality merchandise we are able to offer at very competitive prices. Since 1995, we have supplied furnishings for homes throughout the country and overseas to many satisfied customers.</a:t>
            </a:r>
            <a:br>
              <a:rPr lang="en-US" sz="1200" b="0" i="0" dirty="0">
                <a:solidFill>
                  <a:srgbClr val="4A4A4A"/>
                </a:solidFill>
                <a:effectLst/>
                <a:latin typeface="tahoma" panose="020B0604030504040204" pitchFamily="34" charset="0"/>
              </a:rPr>
            </a:br>
            <a:r>
              <a:rPr lang="en-US" sz="1200" b="0" i="0" dirty="0">
                <a:solidFill>
                  <a:srgbClr val="4A4A4A"/>
                </a:solidFill>
                <a:effectLst/>
                <a:latin typeface="tahoma" panose="020B0604030504040204" pitchFamily="34" charset="0"/>
              </a:rPr>
              <a:t>  </a:t>
            </a:r>
            <a:br>
              <a:rPr lang="en-US" sz="800" b="0" i="0" dirty="0">
                <a:solidFill>
                  <a:srgbClr val="4A4A4A"/>
                </a:solidFill>
                <a:effectLst/>
                <a:latin typeface="tahoma" panose="020B0604030504040204" pitchFamily="34" charset="0"/>
              </a:rPr>
            </a:br>
            <a:endParaRPr lang="en-IN" sz="1200" dirty="0">
              <a:solidFill>
                <a:schemeClr val="accent1"/>
              </a:solidFill>
              <a:highlight>
                <a:srgbClr val="FFFF00"/>
              </a:highlight>
            </a:endParaRPr>
          </a:p>
        </p:txBody>
      </p:sp>
      <p:sp>
        <p:nvSpPr>
          <p:cNvPr id="15" name="Title 1">
            <a:extLst>
              <a:ext uri="{FF2B5EF4-FFF2-40B4-BE49-F238E27FC236}">
                <a16:creationId xmlns:a16="http://schemas.microsoft.com/office/drawing/2014/main" id="{9006ADD2-DD45-F6DB-3E95-4B01E81E243E}"/>
              </a:ext>
            </a:extLst>
          </p:cNvPr>
          <p:cNvSpPr txBox="1">
            <a:spLocks/>
          </p:cNvSpPr>
          <p:nvPr/>
        </p:nvSpPr>
        <p:spPr>
          <a:xfrm>
            <a:off x="1529627" y="4055226"/>
            <a:ext cx="10125798" cy="45719"/>
          </a:xfrm>
          <a:prstGeom prst="rect">
            <a:avLst/>
          </a:prstGeom>
          <a:effectLst/>
        </p:spPr>
        <p:txBody>
          <a:bodyPr vert="horz" lIns="91440" tIns="45720" rIns="91440" bIns="45720" rtlCol="0" anchor="ctr">
            <a:normAutofit fontScale="25000" lnSpcReduction="2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IN" dirty="0"/>
          </a:p>
        </p:txBody>
      </p:sp>
      <p:pic>
        <p:nvPicPr>
          <p:cNvPr id="6" name="Content Placeholder 5">
            <a:extLst>
              <a:ext uri="{FF2B5EF4-FFF2-40B4-BE49-F238E27FC236}">
                <a16:creationId xmlns:a16="http://schemas.microsoft.com/office/drawing/2014/main" id="{06DF8153-9352-C864-6698-D7E8E2BCD696}"/>
              </a:ext>
            </a:extLst>
          </p:cNvPr>
          <p:cNvPicPr>
            <a:picLocks noGrp="1" noChangeAspect="1"/>
          </p:cNvPicPr>
          <p:nvPr>
            <p:ph idx="1"/>
          </p:nvPr>
        </p:nvPicPr>
        <p:blipFill rotWithShape="1">
          <a:blip r:embed="rId17">
            <a:extLst>
              <a:ext uri="{28A0092B-C50C-407E-A947-70E740481C1C}">
                <a14:useLocalDpi xmlns:a14="http://schemas.microsoft.com/office/drawing/2010/main" val="0"/>
              </a:ext>
            </a:extLst>
          </a:blip>
          <a:srcRect l="899" t="514" b="1"/>
          <a:stretch/>
        </p:blipFill>
        <p:spPr>
          <a:xfrm>
            <a:off x="1529626" y="392083"/>
            <a:ext cx="10246737" cy="3419994"/>
          </a:xfrm>
        </p:spPr>
      </p:pic>
    </p:spTree>
    <p:extLst>
      <p:ext uri="{BB962C8B-B14F-4D97-AF65-F5344CB8AC3E}">
        <p14:creationId xmlns:p14="http://schemas.microsoft.com/office/powerpoint/2010/main" val="1707332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E770A-DA82-08BE-D227-E951FC41E85E}"/>
              </a:ext>
            </a:extLst>
          </p:cNvPr>
          <p:cNvSpPr>
            <a:spLocks noGrp="1"/>
          </p:cNvSpPr>
          <p:nvPr>
            <p:ph type="title"/>
          </p:nvPr>
        </p:nvSpPr>
        <p:spPr>
          <a:xfrm>
            <a:off x="1620981" y="3768436"/>
            <a:ext cx="9660369" cy="290946"/>
          </a:xfrm>
        </p:spPr>
        <p:txBody>
          <a:bodyPr>
            <a:noAutofit/>
          </a:bodyPr>
          <a:lstStyle/>
          <a:p>
            <a:r>
              <a:rPr lang="en-IN" sz="2400" b="1" i="0" dirty="0">
                <a:solidFill>
                  <a:schemeClr val="accent1"/>
                </a:solidFill>
                <a:effectLst/>
                <a:highlight>
                  <a:srgbClr val="FFFF00"/>
                </a:highlight>
                <a:latin typeface="Open Sans" panose="020B0606030504020204" pitchFamily="34" charset="0"/>
              </a:rPr>
              <a:t>Door Locks</a:t>
            </a:r>
            <a:br>
              <a:rPr lang="en-IN" sz="2400" b="1" i="0" dirty="0">
                <a:solidFill>
                  <a:schemeClr val="accent1"/>
                </a:solidFill>
                <a:effectLst/>
                <a:highlight>
                  <a:srgbClr val="FFFF00"/>
                </a:highlight>
                <a:latin typeface="Open Sans" panose="020B0606030504020204" pitchFamily="34" charset="0"/>
              </a:rPr>
            </a:br>
            <a:endParaRPr lang="en-IN" sz="2400" dirty="0">
              <a:solidFill>
                <a:schemeClr val="accent1"/>
              </a:solidFill>
              <a:highlight>
                <a:srgbClr val="FFFF00"/>
              </a:highlight>
            </a:endParaRPr>
          </a:p>
        </p:txBody>
      </p:sp>
      <p:sp>
        <p:nvSpPr>
          <p:cNvPr id="3" name="Content Placeholder 2">
            <a:extLst>
              <a:ext uri="{FF2B5EF4-FFF2-40B4-BE49-F238E27FC236}">
                <a16:creationId xmlns:a16="http://schemas.microsoft.com/office/drawing/2014/main" id="{7BA4BC3C-F462-D486-4A02-1D38077CB1E1}"/>
              </a:ext>
            </a:extLst>
          </p:cNvPr>
          <p:cNvSpPr>
            <a:spLocks noGrp="1"/>
          </p:cNvSpPr>
          <p:nvPr>
            <p:ph idx="1"/>
          </p:nvPr>
        </p:nvSpPr>
        <p:spPr>
          <a:xfrm>
            <a:off x="1995055" y="4059382"/>
            <a:ext cx="9507968" cy="2018610"/>
          </a:xfrm>
        </p:spPr>
        <p:txBody>
          <a:bodyPr>
            <a:normAutofit fontScale="62500" lnSpcReduction="20000"/>
          </a:bodyPr>
          <a:lstStyle/>
          <a:p>
            <a:pPr marL="0" indent="0">
              <a:buNone/>
            </a:pPr>
            <a:r>
              <a:rPr lang="en-US" b="0" i="0" dirty="0">
                <a:solidFill>
                  <a:schemeClr val="accent1"/>
                </a:solidFill>
                <a:effectLst/>
                <a:latin typeface="Open Sans" panose="020B0606030504020204" pitchFamily="34" charset="0"/>
              </a:rPr>
              <a:t>Ensure your doors are secure with our range of </a:t>
            </a:r>
            <a:r>
              <a:rPr lang="en-US" b="0" i="0" u="none" strike="noStrike" dirty="0">
                <a:solidFill>
                  <a:schemeClr val="accent1"/>
                </a:solidFill>
                <a:effectLst/>
                <a:latin typeface="Open Sans" panose="020B0606030504020204" pitchFamily="34" charset="0"/>
                <a:hlinkClick r:id="rId2">
                  <a:extLst>
                    <a:ext uri="{A12FA001-AC4F-418D-AE19-62706E023703}">
                      <ahyp:hlinkClr xmlns:ahyp="http://schemas.microsoft.com/office/drawing/2018/hyperlinkcolor" val="tx"/>
                    </a:ext>
                  </a:extLst>
                </a:hlinkClick>
              </a:rPr>
              <a:t>deadbolts</a:t>
            </a:r>
            <a:r>
              <a:rPr lang="en-US" b="0" i="0" dirty="0">
                <a:solidFill>
                  <a:schemeClr val="accent1"/>
                </a:solidFill>
                <a:effectLst/>
                <a:latin typeface="Open Sans" panose="020B0606030504020204" pitchFamily="34" charset="0"/>
              </a:rPr>
              <a:t>, </a:t>
            </a:r>
            <a:r>
              <a:rPr lang="en-US" b="0" i="0" u="none" strike="noStrike" dirty="0">
                <a:solidFill>
                  <a:schemeClr val="accent1"/>
                </a:solidFill>
                <a:effectLst/>
                <a:latin typeface="Open Sans" panose="020B0606030504020204" pitchFamily="34" charset="0"/>
                <a:hlinkClick r:id="rId3">
                  <a:extLst>
                    <a:ext uri="{A12FA001-AC4F-418D-AE19-62706E023703}">
                      <ahyp:hlinkClr xmlns:ahyp="http://schemas.microsoft.com/office/drawing/2018/hyperlinkcolor" val="tx"/>
                    </a:ext>
                  </a:extLst>
                </a:hlinkClick>
              </a:rPr>
              <a:t>deadlocks</a:t>
            </a:r>
            <a:r>
              <a:rPr lang="en-US" b="0" i="0" dirty="0">
                <a:solidFill>
                  <a:schemeClr val="accent1"/>
                </a:solidFill>
                <a:effectLst/>
                <a:latin typeface="Open Sans" panose="020B0606030504020204" pitchFamily="34" charset="0"/>
              </a:rPr>
              <a:t>, and </a:t>
            </a:r>
            <a:r>
              <a:rPr lang="en-US" b="0" i="0" u="none" strike="noStrike" dirty="0">
                <a:solidFill>
                  <a:schemeClr val="accent1"/>
                </a:solidFill>
                <a:effectLst/>
                <a:latin typeface="Open Sans" panose="020B0606030504020204" pitchFamily="34" charset="0"/>
                <a:hlinkClick r:id="rId4">
                  <a:extLst>
                    <a:ext uri="{A12FA001-AC4F-418D-AE19-62706E023703}">
                      <ahyp:hlinkClr xmlns:ahyp="http://schemas.microsoft.com/office/drawing/2018/hyperlinkcolor" val="tx"/>
                    </a:ext>
                  </a:extLst>
                </a:hlinkClick>
              </a:rPr>
              <a:t>combination locks</a:t>
            </a:r>
            <a:r>
              <a:rPr lang="en-US" b="0" i="0" dirty="0">
                <a:solidFill>
                  <a:schemeClr val="accent1"/>
                </a:solidFill>
                <a:effectLst/>
                <a:latin typeface="Open Sans" panose="020B0606030504020204" pitchFamily="34" charset="0"/>
              </a:rPr>
              <a:t> as well as bathroom privacy  </a:t>
            </a:r>
            <a:r>
              <a:rPr lang="en-US" b="0" i="0" dirty="0">
                <a:solidFill>
                  <a:schemeClr val="accent1"/>
                </a:solidFill>
                <a:effectLst/>
                <a:latin typeface="Open Sans" panose="020B0606030504020204" pitchFamily="34" charset="0"/>
                <a:hlinkClick r:id="rId5"/>
              </a:rPr>
              <a:t>door lock</a:t>
            </a:r>
            <a:r>
              <a:rPr lang="en-US" b="0" i="0" dirty="0">
                <a:solidFill>
                  <a:schemeClr val="accent1"/>
                </a:solidFill>
                <a:effectLst/>
                <a:latin typeface="Open Sans" panose="020B0606030504020204" pitchFamily="34" charset="0"/>
              </a:rPr>
              <a:t>. One of the main reasons for having doors in the first place, in addition to the pleasant appearance and preventing draughts and heat loss, is stopping people from just walking into areas they should not be allowed to. In a word, security (and sometimes, in another word, privacy). However, a door that only has hinges and handles is not very secure or private on its own – you need a lock for your door.</a:t>
            </a:r>
          </a:p>
          <a:p>
            <a:pPr marL="0" indent="0">
              <a:buNone/>
            </a:pPr>
            <a:r>
              <a:rPr lang="en-US" b="0" i="0" dirty="0">
                <a:solidFill>
                  <a:schemeClr val="accent1"/>
                </a:solidFill>
                <a:effectLst/>
                <a:latin typeface="Open Sans" panose="020B0606030504020204" pitchFamily="34" charset="0"/>
              </a:rPr>
              <a:t>This is where our range of door security products comes in. From simple bathroom locks to deadbolts to digital combination locks and 3 lever and 5 lever deadlocks, we provide just what you need for any level of security.</a:t>
            </a:r>
          </a:p>
          <a:p>
            <a:pPr marL="0" indent="0">
              <a:buNone/>
            </a:pPr>
            <a:endParaRPr lang="en-IN" dirty="0">
              <a:solidFill>
                <a:schemeClr val="accent1"/>
              </a:solidFill>
            </a:endParaRPr>
          </a:p>
        </p:txBody>
      </p:sp>
      <p:pic>
        <p:nvPicPr>
          <p:cNvPr id="5" name="Picture 4">
            <a:hlinkClick r:id="rId5"/>
            <a:extLst>
              <a:ext uri="{FF2B5EF4-FFF2-40B4-BE49-F238E27FC236}">
                <a16:creationId xmlns:a16="http://schemas.microsoft.com/office/drawing/2014/main" id="{DFA7560F-11F5-49EA-5CE1-47A61D1F8AE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20981" y="555560"/>
            <a:ext cx="10113819" cy="2873440"/>
          </a:xfrm>
          <a:prstGeom prst="rect">
            <a:avLst/>
          </a:prstGeom>
        </p:spPr>
      </p:pic>
    </p:spTree>
    <p:extLst>
      <p:ext uri="{BB962C8B-B14F-4D97-AF65-F5344CB8AC3E}">
        <p14:creationId xmlns:p14="http://schemas.microsoft.com/office/powerpoint/2010/main" val="250456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CD8C2-3383-F59E-C75C-3D74811BA9A4}"/>
              </a:ext>
            </a:extLst>
          </p:cNvPr>
          <p:cNvSpPr>
            <a:spLocks noGrp="1"/>
          </p:cNvSpPr>
          <p:nvPr>
            <p:ph type="title"/>
          </p:nvPr>
        </p:nvSpPr>
        <p:spPr>
          <a:xfrm>
            <a:off x="1484311" y="3699164"/>
            <a:ext cx="10018713" cy="595744"/>
          </a:xfrm>
        </p:spPr>
        <p:txBody>
          <a:bodyPr>
            <a:normAutofit/>
          </a:bodyPr>
          <a:lstStyle/>
          <a:p>
            <a:r>
              <a:rPr lang="en-IN" sz="1800" b="1" i="0" dirty="0">
                <a:solidFill>
                  <a:schemeClr val="accent1"/>
                </a:solidFill>
                <a:effectLst/>
                <a:highlight>
                  <a:srgbClr val="FFFF00"/>
                </a:highlight>
                <a:latin typeface="Calibri" panose="020F0502020204030204" pitchFamily="34" charset="0"/>
              </a:rPr>
              <a:t>kitchen cupboard handles </a:t>
            </a:r>
            <a:endParaRPr lang="en-IN" sz="2400" b="0" i="0" cap="all" dirty="0">
              <a:solidFill>
                <a:schemeClr val="accent1"/>
              </a:solidFill>
              <a:effectLst/>
              <a:highlight>
                <a:srgbClr val="FFFF00"/>
              </a:highlight>
              <a:latin typeface="Open Sans" panose="020B0606030504020204" pitchFamily="34" charset="0"/>
            </a:endParaRPr>
          </a:p>
        </p:txBody>
      </p:sp>
      <p:sp>
        <p:nvSpPr>
          <p:cNvPr id="3" name="Content Placeholder 2">
            <a:extLst>
              <a:ext uri="{FF2B5EF4-FFF2-40B4-BE49-F238E27FC236}">
                <a16:creationId xmlns:a16="http://schemas.microsoft.com/office/drawing/2014/main" id="{DA053964-722D-6AA5-CD06-31AED6C1E9B6}"/>
              </a:ext>
            </a:extLst>
          </p:cNvPr>
          <p:cNvSpPr>
            <a:spLocks noGrp="1"/>
          </p:cNvSpPr>
          <p:nvPr>
            <p:ph idx="1"/>
          </p:nvPr>
        </p:nvSpPr>
        <p:spPr>
          <a:xfrm>
            <a:off x="1484310" y="4294908"/>
            <a:ext cx="10018713" cy="1496292"/>
          </a:xfrm>
        </p:spPr>
        <p:txBody>
          <a:bodyPr>
            <a:normAutofit fontScale="92500" lnSpcReduction="20000"/>
          </a:bodyPr>
          <a:lstStyle/>
          <a:p>
            <a:pPr marL="0" indent="0" algn="l">
              <a:buNone/>
            </a:pPr>
            <a:r>
              <a:rPr lang="en-US" sz="1600" b="0" i="0" dirty="0">
                <a:solidFill>
                  <a:schemeClr val="accent1"/>
                </a:solidFill>
                <a:effectLst/>
                <a:latin typeface="Open Sans" panose="020B0606030504020204" pitchFamily="34" charset="0"/>
              </a:rPr>
              <a:t>Whether you are looking to refurbish your existing kitchen or install a new one, you can find all the hardware you could need to finish the project in style and </a:t>
            </a:r>
            <a:r>
              <a:rPr lang="en-US" sz="1600" b="0" i="0" dirty="0" err="1">
                <a:solidFill>
                  <a:schemeClr val="accent1"/>
                </a:solidFill>
                <a:effectLst/>
                <a:latin typeface="Open Sans" panose="020B0606030504020204" pitchFamily="34" charset="0"/>
              </a:rPr>
              <a:t>maximise</a:t>
            </a:r>
            <a:r>
              <a:rPr lang="en-US" sz="1600" b="0" i="0" dirty="0">
                <a:solidFill>
                  <a:schemeClr val="accent1"/>
                </a:solidFill>
                <a:effectLst/>
                <a:latin typeface="Open Sans" panose="020B0606030504020204" pitchFamily="34" charset="0"/>
              </a:rPr>
              <a:t> your space at Handles4U. Our range includes decorative yet functional door hardware, handy pull-out accessories, and even taps.</a:t>
            </a:r>
          </a:p>
          <a:p>
            <a:pPr marL="0" indent="0" algn="l">
              <a:buNone/>
            </a:pPr>
            <a:r>
              <a:rPr lang="en-US" sz="1600" b="0" i="0" dirty="0">
                <a:solidFill>
                  <a:schemeClr val="accent1"/>
                </a:solidFill>
                <a:effectLst/>
                <a:latin typeface="Open Sans" panose="020B0606030504020204" pitchFamily="34" charset="0"/>
              </a:rPr>
              <a:t>Handles4U are proud to offer a wide range of kitchen hardware to suit just about any home and any project. Our wide range includes </a:t>
            </a:r>
            <a:r>
              <a:rPr lang="en-US" sz="1600" b="0" i="0" u="none" strike="noStrike" dirty="0">
                <a:solidFill>
                  <a:schemeClr val="accent1"/>
                </a:solidFill>
                <a:effectLst/>
                <a:latin typeface="Open Sans" panose="020B0606030504020204" pitchFamily="34" charset="0"/>
                <a:hlinkClick r:id="rId2"/>
              </a:rPr>
              <a:t>kitchen cupboard handles</a:t>
            </a:r>
            <a:r>
              <a:rPr lang="en-US" sz="1600" b="0" i="0" dirty="0">
                <a:solidFill>
                  <a:schemeClr val="accent1"/>
                </a:solidFill>
                <a:effectLst/>
                <a:latin typeface="Open Sans" panose="020B0606030504020204" pitchFamily="34" charset="0"/>
              </a:rPr>
              <a:t>, </a:t>
            </a:r>
            <a:r>
              <a:rPr lang="en-US" sz="1600" b="0" i="0" u="none" strike="noStrike" dirty="0">
                <a:solidFill>
                  <a:schemeClr val="accent1"/>
                </a:solidFill>
                <a:effectLst/>
                <a:latin typeface="Open Sans" panose="020B0606030504020204" pitchFamily="34" charset="0"/>
                <a:hlinkClick r:id="rId3">
                  <a:extLst>
                    <a:ext uri="{A12FA001-AC4F-418D-AE19-62706E023703}">
                      <ahyp:hlinkClr xmlns:ahyp="http://schemas.microsoft.com/office/drawing/2018/hyperlinkcolor" val="tx"/>
                    </a:ext>
                  </a:extLst>
                </a:hlinkClick>
              </a:rPr>
              <a:t>kitchen cupboard knobs</a:t>
            </a:r>
            <a:r>
              <a:rPr lang="en-US" sz="1600" b="0" i="0" dirty="0">
                <a:solidFill>
                  <a:schemeClr val="accent1"/>
                </a:solidFill>
                <a:effectLst/>
                <a:latin typeface="Open Sans" panose="020B0606030504020204" pitchFamily="34" charset="0"/>
              </a:rPr>
              <a:t>, </a:t>
            </a:r>
            <a:r>
              <a:rPr lang="en-US" sz="1600" b="0" i="0" u="none" strike="noStrike" dirty="0">
                <a:solidFill>
                  <a:schemeClr val="accent1"/>
                </a:solidFill>
                <a:effectLst/>
                <a:latin typeface="Open Sans" panose="020B0606030504020204" pitchFamily="34" charset="0"/>
                <a:hlinkClick r:id="rId4">
                  <a:extLst>
                    <a:ext uri="{A12FA001-AC4F-418D-AE19-62706E023703}">
                      <ahyp:hlinkClr xmlns:ahyp="http://schemas.microsoft.com/office/drawing/2018/hyperlinkcolor" val="tx"/>
                    </a:ext>
                  </a:extLst>
                </a:hlinkClick>
              </a:rPr>
              <a:t>cupboard catches</a:t>
            </a:r>
            <a:r>
              <a:rPr lang="en-US" sz="1600" b="0" i="0" dirty="0">
                <a:solidFill>
                  <a:schemeClr val="accent1"/>
                </a:solidFill>
                <a:effectLst/>
                <a:latin typeface="Open Sans" panose="020B0606030504020204" pitchFamily="34" charset="0"/>
              </a:rPr>
              <a:t>, </a:t>
            </a:r>
            <a:r>
              <a:rPr lang="en-US" sz="1600" b="0" i="0" u="none" strike="noStrike" dirty="0">
                <a:solidFill>
                  <a:schemeClr val="accent1"/>
                </a:solidFill>
                <a:effectLst/>
                <a:latin typeface="Open Sans" panose="020B0606030504020204" pitchFamily="34" charset="0"/>
                <a:hlinkClick r:id="rId5">
                  <a:extLst>
                    <a:ext uri="{A12FA001-AC4F-418D-AE19-62706E023703}">
                      <ahyp:hlinkClr xmlns:ahyp="http://schemas.microsoft.com/office/drawing/2018/hyperlinkcolor" val="tx"/>
                    </a:ext>
                  </a:extLst>
                </a:hlinkClick>
              </a:rPr>
              <a:t>cupboard hinges</a:t>
            </a:r>
            <a:r>
              <a:rPr lang="en-US" sz="1600" b="0" i="0" dirty="0">
                <a:solidFill>
                  <a:schemeClr val="accent1"/>
                </a:solidFill>
                <a:effectLst/>
                <a:latin typeface="Open Sans" panose="020B0606030504020204" pitchFamily="34" charset="0"/>
              </a:rPr>
              <a:t>, </a:t>
            </a:r>
            <a:r>
              <a:rPr lang="en-US" sz="1600" b="0" i="0" u="none" strike="noStrike" dirty="0">
                <a:solidFill>
                  <a:schemeClr val="accent1"/>
                </a:solidFill>
                <a:effectLst/>
                <a:latin typeface="Open Sans" panose="020B0606030504020204" pitchFamily="34" charset="0"/>
                <a:hlinkClick r:id="rId6">
                  <a:extLst>
                    <a:ext uri="{A12FA001-AC4F-418D-AE19-62706E023703}">
                      <ahyp:hlinkClr xmlns:ahyp="http://schemas.microsoft.com/office/drawing/2018/hyperlinkcolor" val="tx"/>
                    </a:ext>
                  </a:extLst>
                </a:hlinkClick>
              </a:rPr>
              <a:t>drawer runners</a:t>
            </a:r>
            <a:r>
              <a:rPr lang="en-US" sz="1600" b="0" i="0" dirty="0">
                <a:solidFill>
                  <a:schemeClr val="accent1"/>
                </a:solidFill>
                <a:effectLst/>
                <a:latin typeface="Open Sans" panose="020B0606030504020204" pitchFamily="34" charset="0"/>
              </a:rPr>
              <a:t>, </a:t>
            </a:r>
            <a:r>
              <a:rPr lang="en-US" sz="1600" b="0" i="0" u="none" strike="noStrike" dirty="0">
                <a:solidFill>
                  <a:schemeClr val="accent1"/>
                </a:solidFill>
                <a:effectLst/>
                <a:latin typeface="Open Sans" panose="020B0606030504020204" pitchFamily="34" charset="0"/>
                <a:hlinkClick r:id="rId7">
                  <a:extLst>
                    <a:ext uri="{A12FA001-AC4F-418D-AE19-62706E023703}">
                      <ahyp:hlinkClr xmlns:ahyp="http://schemas.microsoft.com/office/drawing/2018/hyperlinkcolor" val="tx"/>
                    </a:ext>
                  </a:extLst>
                </a:hlinkClick>
              </a:rPr>
              <a:t>pull out units</a:t>
            </a:r>
            <a:r>
              <a:rPr lang="en-US" sz="1600" b="0" i="0" dirty="0">
                <a:solidFill>
                  <a:schemeClr val="accent1"/>
                </a:solidFill>
                <a:effectLst/>
                <a:latin typeface="Open Sans" panose="020B0606030504020204" pitchFamily="34" charset="0"/>
              </a:rPr>
              <a:t> and more.</a:t>
            </a:r>
          </a:p>
          <a:p>
            <a:pPr marL="0" indent="0">
              <a:buNone/>
            </a:pPr>
            <a:endParaRPr lang="en-IN" sz="2000" dirty="0">
              <a:solidFill>
                <a:schemeClr val="accent1"/>
              </a:solidFill>
            </a:endParaRPr>
          </a:p>
        </p:txBody>
      </p:sp>
      <p:pic>
        <p:nvPicPr>
          <p:cNvPr id="5" name="Picture 4">
            <a:hlinkClick r:id="rId2"/>
            <a:extLst>
              <a:ext uri="{FF2B5EF4-FFF2-40B4-BE49-F238E27FC236}">
                <a16:creationId xmlns:a16="http://schemas.microsoft.com/office/drawing/2014/main" id="{96625E5C-D8AC-7637-5C6D-23A5D11E9F8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13801" y="332510"/>
            <a:ext cx="9778160" cy="3366654"/>
          </a:xfrm>
          <a:prstGeom prst="rect">
            <a:avLst/>
          </a:prstGeom>
        </p:spPr>
      </p:pic>
    </p:spTree>
    <p:extLst>
      <p:ext uri="{BB962C8B-B14F-4D97-AF65-F5344CB8AC3E}">
        <p14:creationId xmlns:p14="http://schemas.microsoft.com/office/powerpoint/2010/main" val="1969718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8BFB3-F81E-23F6-DCD5-553DB6ABE7A6}"/>
              </a:ext>
            </a:extLst>
          </p:cNvPr>
          <p:cNvSpPr>
            <a:spLocks noGrp="1"/>
          </p:cNvSpPr>
          <p:nvPr>
            <p:ph type="title"/>
          </p:nvPr>
        </p:nvSpPr>
        <p:spPr>
          <a:xfrm>
            <a:off x="1101437" y="3976255"/>
            <a:ext cx="9379526" cy="221672"/>
          </a:xfrm>
        </p:spPr>
        <p:txBody>
          <a:bodyPr>
            <a:noAutofit/>
          </a:bodyPr>
          <a:lstStyle/>
          <a:p>
            <a:r>
              <a:rPr lang="en-IN" sz="1800" b="1" i="0" dirty="0">
                <a:solidFill>
                  <a:schemeClr val="accent1"/>
                </a:solidFill>
                <a:effectLst/>
                <a:latin typeface="Open Sans" panose="020B0606030504020204" pitchFamily="34" charset="0"/>
              </a:rPr>
              <a:t>                                                  </a:t>
            </a:r>
            <a:r>
              <a:rPr lang="en-IN" sz="1800" b="1" i="0" dirty="0">
                <a:solidFill>
                  <a:schemeClr val="accent1"/>
                </a:solidFill>
                <a:effectLst/>
                <a:highlight>
                  <a:srgbClr val="FFFF00"/>
                </a:highlight>
                <a:latin typeface="Open Sans" panose="020B0606030504020204" pitchFamily="34" charset="0"/>
              </a:rPr>
              <a:t> Door Handles</a:t>
            </a:r>
            <a:br>
              <a:rPr lang="en-IN" sz="1800" b="1" i="0" dirty="0">
                <a:solidFill>
                  <a:schemeClr val="accent1"/>
                </a:solidFill>
                <a:effectLst/>
                <a:latin typeface="Open Sans" panose="020B0606030504020204" pitchFamily="34" charset="0"/>
              </a:rPr>
            </a:br>
            <a:endParaRPr lang="en-IN" sz="1800" dirty="0">
              <a:solidFill>
                <a:schemeClr val="accent1"/>
              </a:solidFill>
              <a:highlight>
                <a:srgbClr val="FFFF00"/>
              </a:highlight>
            </a:endParaRPr>
          </a:p>
        </p:txBody>
      </p:sp>
      <p:sp>
        <p:nvSpPr>
          <p:cNvPr id="3" name="Content Placeholder 2">
            <a:extLst>
              <a:ext uri="{FF2B5EF4-FFF2-40B4-BE49-F238E27FC236}">
                <a16:creationId xmlns:a16="http://schemas.microsoft.com/office/drawing/2014/main" id="{144E083F-FD15-4C46-D98C-8B32E0F156B2}"/>
              </a:ext>
            </a:extLst>
          </p:cNvPr>
          <p:cNvSpPr>
            <a:spLocks noGrp="1"/>
          </p:cNvSpPr>
          <p:nvPr>
            <p:ph idx="1"/>
          </p:nvPr>
        </p:nvSpPr>
        <p:spPr>
          <a:xfrm>
            <a:off x="2396836" y="3976255"/>
            <a:ext cx="9573491" cy="2410690"/>
          </a:xfrm>
        </p:spPr>
        <p:txBody>
          <a:bodyPr>
            <a:noAutofit/>
          </a:bodyPr>
          <a:lstStyle/>
          <a:p>
            <a:pPr marL="0" indent="0">
              <a:buNone/>
            </a:pPr>
            <a:r>
              <a:rPr lang="en-US" sz="1200" b="0" i="0" dirty="0">
                <a:solidFill>
                  <a:schemeClr val="accent1"/>
                </a:solidFill>
                <a:effectLst/>
                <a:latin typeface="Open Sans" panose="020B0606030504020204" pitchFamily="34" charset="0"/>
              </a:rPr>
              <a:t>Handles4U offer a wide range of door handles, including lever door handles and pull </a:t>
            </a:r>
            <a:r>
              <a:rPr lang="en-US" sz="1200" b="0" i="0" dirty="0">
                <a:solidFill>
                  <a:schemeClr val="accent1"/>
                </a:solidFill>
                <a:effectLst/>
                <a:latin typeface="Open Sans" panose="020B0606030504020204" pitchFamily="34" charset="0"/>
                <a:hlinkClick r:id="rId2"/>
              </a:rPr>
              <a:t>door handles</a:t>
            </a:r>
            <a:r>
              <a:rPr lang="en-US" sz="1200" b="0" i="0" dirty="0">
                <a:solidFill>
                  <a:schemeClr val="accent1"/>
                </a:solidFill>
                <a:effectLst/>
                <a:latin typeface="Open Sans" panose="020B0606030504020204" pitchFamily="34" charset="0"/>
              </a:rPr>
              <a:t>. Our wide range is available in a broad variety of styles, with something to finish off any door and room in perfect style. Whether you are looking to refurbish your home or simply refresh your decor, our stylish range of door handles will help you </a:t>
            </a:r>
            <a:r>
              <a:rPr lang="en-US" sz="1200" b="0" i="0" dirty="0" err="1">
                <a:solidFill>
                  <a:schemeClr val="accent1"/>
                </a:solidFill>
                <a:effectLst/>
                <a:latin typeface="Open Sans" panose="020B0606030504020204" pitchFamily="34" charset="0"/>
              </a:rPr>
              <a:t>finalise</a:t>
            </a:r>
            <a:r>
              <a:rPr lang="en-US" sz="1200" b="0" i="0" dirty="0">
                <a:solidFill>
                  <a:schemeClr val="accent1"/>
                </a:solidFill>
                <a:effectLst/>
                <a:latin typeface="Open Sans" panose="020B0606030504020204" pitchFamily="34" charset="0"/>
              </a:rPr>
              <a:t> your vision. Our range is available in a variety of styles, and includes  </a:t>
            </a:r>
            <a:r>
              <a:rPr lang="en-US" sz="1200" b="0" i="0" dirty="0">
                <a:solidFill>
                  <a:schemeClr val="accent1"/>
                </a:solidFill>
                <a:effectLst/>
                <a:latin typeface="Open Sans" panose="020B0606030504020204" pitchFamily="34" charset="0"/>
                <a:hlinkClick r:id="rId2"/>
              </a:rPr>
              <a:t>internal door handles</a:t>
            </a:r>
            <a:r>
              <a:rPr lang="en-US" sz="1200" b="0" i="0" dirty="0">
                <a:solidFill>
                  <a:schemeClr val="accent1"/>
                </a:solidFill>
                <a:effectLst/>
                <a:latin typeface="Open Sans" panose="020B0606030504020204" pitchFamily="34" charset="0"/>
              </a:rPr>
              <a:t>, </a:t>
            </a:r>
            <a:r>
              <a:rPr lang="en-US" sz="1200" b="0" i="0" u="none" strike="noStrike" dirty="0">
                <a:solidFill>
                  <a:schemeClr val="accent1"/>
                </a:solidFill>
                <a:effectLst/>
                <a:latin typeface="Open Sans" panose="020B0606030504020204" pitchFamily="34" charset="0"/>
                <a:hlinkClick r:id="rId3">
                  <a:extLst>
                    <a:ext uri="{A12FA001-AC4F-418D-AE19-62706E023703}">
                      <ahyp:hlinkClr xmlns:ahyp="http://schemas.microsoft.com/office/drawing/2018/hyperlinkcolor" val="tx"/>
                    </a:ext>
                  </a:extLst>
                </a:hlinkClick>
              </a:rPr>
              <a:t>Art Deco door handles</a:t>
            </a:r>
            <a:r>
              <a:rPr lang="en-US" sz="1200" b="0" i="0" dirty="0">
                <a:solidFill>
                  <a:schemeClr val="accent1"/>
                </a:solidFill>
                <a:effectLst/>
                <a:latin typeface="Open Sans" panose="020B0606030504020204" pitchFamily="34" charset="0"/>
              </a:rPr>
              <a:t>, </a:t>
            </a:r>
            <a:r>
              <a:rPr lang="en-US" sz="1200" b="0" i="0" u="none" strike="noStrike" dirty="0">
                <a:solidFill>
                  <a:schemeClr val="accent1"/>
                </a:solidFill>
                <a:effectLst/>
                <a:latin typeface="Open Sans" panose="020B0606030504020204" pitchFamily="34" charset="0"/>
                <a:hlinkClick r:id="rId4">
                  <a:extLst>
                    <a:ext uri="{A12FA001-AC4F-418D-AE19-62706E023703}">
                      <ahyp:hlinkClr xmlns:ahyp="http://schemas.microsoft.com/office/drawing/2018/hyperlinkcolor" val="tx"/>
                    </a:ext>
                  </a:extLst>
                </a:hlinkClick>
              </a:rPr>
              <a:t>Contemporary door handles</a:t>
            </a:r>
            <a:r>
              <a:rPr lang="en-US" sz="1200" b="0" i="0" dirty="0">
                <a:solidFill>
                  <a:schemeClr val="accent1"/>
                </a:solidFill>
                <a:effectLst/>
                <a:latin typeface="Open Sans" panose="020B0606030504020204" pitchFamily="34" charset="0"/>
              </a:rPr>
              <a:t>, </a:t>
            </a:r>
            <a:r>
              <a:rPr lang="en-US" sz="1200" b="0" i="0" u="none" strike="noStrike" dirty="0">
                <a:solidFill>
                  <a:schemeClr val="accent1"/>
                </a:solidFill>
                <a:effectLst/>
                <a:latin typeface="Open Sans" panose="020B0606030504020204" pitchFamily="34" charset="0"/>
                <a:hlinkClick r:id="rId5">
                  <a:extLst>
                    <a:ext uri="{A12FA001-AC4F-418D-AE19-62706E023703}">
                      <ahyp:hlinkClr xmlns:ahyp="http://schemas.microsoft.com/office/drawing/2018/hyperlinkcolor" val="tx"/>
                    </a:ext>
                  </a:extLst>
                </a:hlinkClick>
              </a:rPr>
              <a:t>Classic door handles</a:t>
            </a:r>
            <a:r>
              <a:rPr lang="en-US" sz="1200" b="0" i="0" dirty="0">
                <a:solidFill>
                  <a:schemeClr val="accent1"/>
                </a:solidFill>
                <a:effectLst/>
                <a:latin typeface="Open Sans" panose="020B0606030504020204" pitchFamily="34" charset="0"/>
              </a:rPr>
              <a:t> and </a:t>
            </a:r>
            <a:r>
              <a:rPr lang="en-US" sz="1200" b="0" i="0" u="none" strike="noStrike" dirty="0">
                <a:solidFill>
                  <a:schemeClr val="accent1"/>
                </a:solidFill>
                <a:effectLst/>
                <a:latin typeface="Open Sans" panose="020B0606030504020204" pitchFamily="34" charset="0"/>
                <a:hlinkClick r:id="rId6">
                  <a:extLst>
                    <a:ext uri="{A12FA001-AC4F-418D-AE19-62706E023703}">
                      <ahyp:hlinkClr xmlns:ahyp="http://schemas.microsoft.com/office/drawing/2018/hyperlinkcolor" val="tx"/>
                    </a:ext>
                  </a:extLst>
                </a:hlinkClick>
              </a:rPr>
              <a:t>Aged door handles</a:t>
            </a:r>
            <a:r>
              <a:rPr lang="en-US" sz="1200" b="0" i="0" dirty="0">
                <a:solidFill>
                  <a:schemeClr val="accent1"/>
                </a:solidFill>
                <a:effectLst/>
                <a:latin typeface="Open Sans" panose="020B0606030504020204" pitchFamily="34" charset="0"/>
              </a:rPr>
              <a:t> styles to name just a few.</a:t>
            </a:r>
          </a:p>
          <a:p>
            <a:pPr marL="0" indent="0">
              <a:buNone/>
            </a:pPr>
            <a:r>
              <a:rPr lang="en-US" sz="1200" b="0" i="0" dirty="0">
                <a:solidFill>
                  <a:schemeClr val="accent1"/>
                </a:solidFill>
                <a:effectLst/>
                <a:latin typeface="Open Sans" panose="020B0606030504020204" pitchFamily="34" charset="0"/>
              </a:rPr>
              <a:t>Our huge range includes a variety of types of door handle, including </a:t>
            </a:r>
            <a:r>
              <a:rPr lang="en-US" sz="1200" b="0" i="0" u="none" strike="noStrike" dirty="0">
                <a:solidFill>
                  <a:schemeClr val="accent1"/>
                </a:solidFill>
                <a:effectLst/>
                <a:latin typeface="Open Sans" panose="020B0606030504020204" pitchFamily="34" charset="0"/>
                <a:hlinkClick r:id="rId7">
                  <a:extLst>
                    <a:ext uri="{A12FA001-AC4F-418D-AE19-62706E023703}">
                      <ahyp:hlinkClr xmlns:ahyp="http://schemas.microsoft.com/office/drawing/2018/hyperlinkcolor" val="tx"/>
                    </a:ext>
                  </a:extLst>
                </a:hlinkClick>
              </a:rPr>
              <a:t>lever door handles on a backplate</a:t>
            </a:r>
            <a:r>
              <a:rPr lang="en-US" sz="1200" b="0" i="0" dirty="0">
                <a:solidFill>
                  <a:schemeClr val="accent1"/>
                </a:solidFill>
                <a:effectLst/>
                <a:latin typeface="Open Sans" panose="020B0606030504020204" pitchFamily="34" charset="0"/>
              </a:rPr>
              <a:t>, </a:t>
            </a:r>
            <a:r>
              <a:rPr lang="en-US" sz="1200" b="0" i="0" u="none" strike="noStrike" dirty="0">
                <a:solidFill>
                  <a:schemeClr val="accent1"/>
                </a:solidFill>
                <a:effectLst/>
                <a:latin typeface="Open Sans" panose="020B0606030504020204" pitchFamily="34" charset="0"/>
                <a:hlinkClick r:id="rId8">
                  <a:extLst>
                    <a:ext uri="{A12FA001-AC4F-418D-AE19-62706E023703}">
                      <ahyp:hlinkClr xmlns:ahyp="http://schemas.microsoft.com/office/drawing/2018/hyperlinkcolor" val="tx"/>
                    </a:ext>
                  </a:extLst>
                </a:hlinkClick>
              </a:rPr>
              <a:t>lever door handles on a round rose</a:t>
            </a:r>
            <a:r>
              <a:rPr lang="en-US" sz="1200" b="0" i="0" dirty="0">
                <a:solidFill>
                  <a:schemeClr val="accent1"/>
                </a:solidFill>
                <a:effectLst/>
                <a:latin typeface="Open Sans" panose="020B0606030504020204" pitchFamily="34" charset="0"/>
              </a:rPr>
              <a:t>, </a:t>
            </a:r>
            <a:r>
              <a:rPr lang="en-US" sz="1200" b="0" i="0" u="none" strike="noStrike" dirty="0">
                <a:solidFill>
                  <a:schemeClr val="accent1"/>
                </a:solidFill>
                <a:effectLst/>
                <a:latin typeface="Open Sans" panose="020B0606030504020204" pitchFamily="34" charset="0"/>
                <a:hlinkClick r:id="rId9">
                  <a:extLst>
                    <a:ext uri="{A12FA001-AC4F-418D-AE19-62706E023703}">
                      <ahyp:hlinkClr xmlns:ahyp="http://schemas.microsoft.com/office/drawing/2018/hyperlinkcolor" val="tx"/>
                    </a:ext>
                  </a:extLst>
                </a:hlinkClick>
              </a:rPr>
              <a:t>lever door handles on a square rose</a:t>
            </a:r>
            <a:r>
              <a:rPr lang="en-US" sz="1200" b="0" i="0" dirty="0">
                <a:solidFill>
                  <a:schemeClr val="accent1"/>
                </a:solidFill>
                <a:effectLst/>
                <a:latin typeface="Open Sans" panose="020B0606030504020204" pitchFamily="34" charset="0"/>
              </a:rPr>
              <a:t>, </a:t>
            </a:r>
            <a:r>
              <a:rPr lang="en-US" sz="1200" b="0" i="0" u="none" strike="noStrike" dirty="0">
                <a:solidFill>
                  <a:schemeClr val="accent1"/>
                </a:solidFill>
                <a:effectLst/>
                <a:latin typeface="Open Sans" panose="020B0606030504020204" pitchFamily="34" charset="0"/>
                <a:hlinkClick r:id="rId10">
                  <a:extLst>
                    <a:ext uri="{A12FA001-AC4F-418D-AE19-62706E023703}">
                      <ahyp:hlinkClr xmlns:ahyp="http://schemas.microsoft.com/office/drawing/2018/hyperlinkcolor" val="tx"/>
                    </a:ext>
                  </a:extLst>
                </a:hlinkClick>
              </a:rPr>
              <a:t>bolt-through door handles</a:t>
            </a:r>
            <a:r>
              <a:rPr lang="en-US" sz="1200" b="0" i="0" dirty="0">
                <a:solidFill>
                  <a:schemeClr val="accent1"/>
                </a:solidFill>
                <a:effectLst/>
                <a:latin typeface="Open Sans" panose="020B0606030504020204" pitchFamily="34" charset="0"/>
              </a:rPr>
              <a:t>, </a:t>
            </a:r>
            <a:r>
              <a:rPr lang="en-US" sz="1200" b="0" i="0" u="none" strike="noStrike" dirty="0">
                <a:solidFill>
                  <a:schemeClr val="accent1"/>
                </a:solidFill>
                <a:effectLst/>
                <a:latin typeface="Open Sans" panose="020B0606030504020204" pitchFamily="34" charset="0"/>
                <a:hlinkClick r:id="rId11">
                  <a:extLst>
                    <a:ext uri="{A12FA001-AC4F-418D-AE19-62706E023703}">
                      <ahyp:hlinkClr xmlns:ahyp="http://schemas.microsoft.com/office/drawing/2018/hyperlinkcolor" val="tx"/>
                    </a:ext>
                  </a:extLst>
                </a:hlinkClick>
              </a:rPr>
              <a:t>face-fixed pull handles</a:t>
            </a:r>
            <a:r>
              <a:rPr lang="en-US" sz="1200" b="0" i="0" dirty="0">
                <a:solidFill>
                  <a:schemeClr val="accent1"/>
                </a:solidFill>
                <a:effectLst/>
                <a:latin typeface="Open Sans" panose="020B0606030504020204" pitchFamily="34" charset="0"/>
              </a:rPr>
              <a:t>, </a:t>
            </a:r>
            <a:r>
              <a:rPr lang="en-US" sz="1200" b="0" i="0" u="none" strike="noStrike" dirty="0">
                <a:solidFill>
                  <a:schemeClr val="accent1"/>
                </a:solidFill>
                <a:effectLst/>
                <a:latin typeface="Open Sans" panose="020B0606030504020204" pitchFamily="34" charset="0"/>
                <a:hlinkClick r:id="rId12">
                  <a:extLst>
                    <a:ext uri="{A12FA001-AC4F-418D-AE19-62706E023703}">
                      <ahyp:hlinkClr xmlns:ahyp="http://schemas.microsoft.com/office/drawing/2018/hyperlinkcolor" val="tx"/>
                    </a:ext>
                  </a:extLst>
                </a:hlinkClick>
              </a:rPr>
              <a:t>flush pull door handles</a:t>
            </a:r>
            <a:r>
              <a:rPr lang="en-US" sz="1200" b="0" i="0" dirty="0">
                <a:solidFill>
                  <a:schemeClr val="accent1"/>
                </a:solidFill>
                <a:effectLst/>
                <a:latin typeface="Open Sans" panose="020B0606030504020204" pitchFamily="34" charset="0"/>
              </a:rPr>
              <a:t>, and </a:t>
            </a:r>
            <a:r>
              <a:rPr lang="en-US" sz="1200" b="0" i="0" u="none" strike="noStrike" dirty="0">
                <a:solidFill>
                  <a:schemeClr val="accent1"/>
                </a:solidFill>
                <a:effectLst/>
                <a:latin typeface="Open Sans" panose="020B0606030504020204" pitchFamily="34" charset="0"/>
                <a:hlinkClick r:id="rId13">
                  <a:extLst>
                    <a:ext uri="{A12FA001-AC4F-418D-AE19-62706E023703}">
                      <ahyp:hlinkClr xmlns:ahyp="http://schemas.microsoft.com/office/drawing/2018/hyperlinkcolor" val="tx"/>
                    </a:ext>
                  </a:extLst>
                </a:hlinkClick>
              </a:rPr>
              <a:t>backplate pull door handles</a:t>
            </a:r>
            <a:r>
              <a:rPr lang="en-US" sz="1200" b="0" i="0" dirty="0">
                <a:solidFill>
                  <a:srgbClr val="FFFFFF"/>
                </a:solidFill>
                <a:effectLst/>
                <a:latin typeface="Open Sans" panose="020B0606030504020204" pitchFamily="34" charset="0"/>
              </a:rPr>
              <a:t>.</a:t>
            </a:r>
          </a:p>
          <a:p>
            <a:pPr marL="0" indent="0">
              <a:lnSpc>
                <a:spcPct val="150000"/>
              </a:lnSpc>
              <a:buNone/>
            </a:pPr>
            <a:endParaRPr lang="en-IN" sz="1600" dirty="0">
              <a:solidFill>
                <a:schemeClr val="accent1"/>
              </a:solidFill>
            </a:endParaRPr>
          </a:p>
        </p:txBody>
      </p:sp>
      <p:pic>
        <p:nvPicPr>
          <p:cNvPr id="7" name="Picture 6">
            <a:hlinkClick r:id="rId2"/>
            <a:extLst>
              <a:ext uri="{FF2B5EF4-FFF2-40B4-BE49-F238E27FC236}">
                <a16:creationId xmlns:a16="http://schemas.microsoft.com/office/drawing/2014/main" id="{CCE76850-0330-E76C-3B98-919C6EE7C96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064327" y="318656"/>
            <a:ext cx="9781309" cy="2983660"/>
          </a:xfrm>
          <a:prstGeom prst="rect">
            <a:avLst/>
          </a:prstGeom>
        </p:spPr>
      </p:pic>
    </p:spTree>
    <p:extLst>
      <p:ext uri="{BB962C8B-B14F-4D97-AF65-F5344CB8AC3E}">
        <p14:creationId xmlns:p14="http://schemas.microsoft.com/office/powerpoint/2010/main" val="1413185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8A9E3-F637-E4DA-415E-4AB99A43C92E}"/>
              </a:ext>
            </a:extLst>
          </p:cNvPr>
          <p:cNvSpPr>
            <a:spLocks noGrp="1"/>
          </p:cNvSpPr>
          <p:nvPr>
            <p:ph type="title"/>
          </p:nvPr>
        </p:nvSpPr>
        <p:spPr/>
        <p:txBody>
          <a:bodyPr/>
          <a:lstStyle/>
          <a:p>
            <a:pPr algn="ctr"/>
            <a:r>
              <a:rPr lang="en-IN" b="1" i="0" dirty="0">
                <a:solidFill>
                  <a:schemeClr val="accent1"/>
                </a:solidFill>
                <a:effectLst/>
                <a:highlight>
                  <a:srgbClr val="FFFF00"/>
                </a:highlight>
                <a:latin typeface="Open Sans" panose="020B0606030504020204" pitchFamily="34" charset="0"/>
              </a:rPr>
              <a:t>Wardrobe Door Handles</a:t>
            </a:r>
          </a:p>
        </p:txBody>
      </p:sp>
      <p:sp>
        <p:nvSpPr>
          <p:cNvPr id="3" name="Content Placeholder 2">
            <a:extLst>
              <a:ext uri="{FF2B5EF4-FFF2-40B4-BE49-F238E27FC236}">
                <a16:creationId xmlns:a16="http://schemas.microsoft.com/office/drawing/2014/main" id="{5768BD0C-18DB-82E9-88A8-7766EE7119BA}"/>
              </a:ext>
            </a:extLst>
          </p:cNvPr>
          <p:cNvSpPr>
            <a:spLocks noGrp="1"/>
          </p:cNvSpPr>
          <p:nvPr>
            <p:ph idx="1"/>
          </p:nvPr>
        </p:nvSpPr>
        <p:spPr>
          <a:xfrm>
            <a:off x="1484311" y="2666999"/>
            <a:ext cx="10596853" cy="3110346"/>
          </a:xfrm>
        </p:spPr>
        <p:txBody>
          <a:bodyPr>
            <a:noAutofit/>
          </a:bodyPr>
          <a:lstStyle/>
          <a:p>
            <a:pPr marL="0" indent="0" algn="l">
              <a:buNone/>
            </a:pPr>
            <a:r>
              <a:rPr lang="en-US" sz="1400" b="0" i="0" dirty="0">
                <a:solidFill>
                  <a:schemeClr val="accent1"/>
                </a:solidFill>
                <a:effectLst/>
                <a:latin typeface="Open Sans" panose="020B0606030504020204" pitchFamily="34" charset="0"/>
                <a:hlinkClick r:id="rId2"/>
              </a:rPr>
              <a:t>Wardrobe handles </a:t>
            </a:r>
            <a:r>
              <a:rPr lang="en-US" sz="1400" b="0" i="0" dirty="0">
                <a:solidFill>
                  <a:schemeClr val="accent1"/>
                </a:solidFill>
                <a:effectLst/>
                <a:latin typeface="Open Sans" panose="020B0606030504020204" pitchFamily="34" charset="0"/>
              </a:rPr>
              <a:t>might be a sometimes-overlooked aspect of bedroom décor, but when chosen well, they can lift the appearance of your furniture to new heights. Here at Handles4U, we are proud to offer a wide range of cabinet handles and knobs that are ideal for use on wardrobes. These handles are available in a variety of styles that will match any type of bedroom decor and will surely add an extra charm to your wardrobe.</a:t>
            </a:r>
          </a:p>
          <a:p>
            <a:pPr marL="0" indent="0" algn="l">
              <a:buNone/>
            </a:pPr>
            <a:r>
              <a:rPr lang="en-US" sz="1400" b="0" i="0" dirty="0">
                <a:solidFill>
                  <a:schemeClr val="accent1"/>
                </a:solidFill>
                <a:effectLst/>
                <a:latin typeface="Open Sans" panose="020B0606030504020204" pitchFamily="34" charset="0"/>
              </a:rPr>
              <a:t> Today, there are a wide range of door handles for wardrobes available on the market, with a range of styles such as bow handles, D-bar pulls, and T-bar handles too. Many of these cabinet handles are available in a wide range of styles and finishes, with something to suit just about any style of décor.</a:t>
            </a:r>
          </a:p>
          <a:p>
            <a:pPr marL="0" indent="0" algn="l">
              <a:buNone/>
            </a:pPr>
            <a:r>
              <a:rPr lang="en-US" sz="1400" b="0" i="0" dirty="0">
                <a:solidFill>
                  <a:schemeClr val="accent1"/>
                </a:solidFill>
                <a:effectLst/>
                <a:latin typeface="Open Sans" panose="020B0606030504020204" pitchFamily="34" charset="0"/>
              </a:rPr>
              <a:t> If you’re looking for door handles for wardrobes, you’ve come to the right place. Our selection of classy and practical handles will allow you to update your wardrobe with ease and style. Many of the individual products are also available in a range of sizes, so you can use the same style of cabinet handle on every item of bedroom furniture. </a:t>
            </a:r>
          </a:p>
        </p:txBody>
      </p:sp>
    </p:spTree>
    <p:extLst>
      <p:ext uri="{BB962C8B-B14F-4D97-AF65-F5344CB8AC3E}">
        <p14:creationId xmlns:p14="http://schemas.microsoft.com/office/powerpoint/2010/main" val="2081130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4E1B07C-4A36-8D28-8D2A-CD997E290EFA}"/>
              </a:ext>
            </a:extLst>
          </p:cNvPr>
          <p:cNvSpPr txBox="1"/>
          <p:nvPr/>
        </p:nvSpPr>
        <p:spPr>
          <a:xfrm flipH="1">
            <a:off x="2119745" y="1074350"/>
            <a:ext cx="7544468" cy="1323439"/>
          </a:xfrm>
          <a:prstGeom prst="rect">
            <a:avLst/>
          </a:prstGeom>
          <a:noFill/>
        </p:spPr>
        <p:txBody>
          <a:bodyPr wrap="square" rtlCol="0">
            <a:spAutoFit/>
          </a:bodyPr>
          <a:lstStyle/>
          <a:p>
            <a:endParaRPr lang="en-IN" sz="4000" b="1" dirty="0">
              <a:solidFill>
                <a:schemeClr val="accent1"/>
              </a:solidFill>
            </a:endParaRPr>
          </a:p>
          <a:p>
            <a:pPr algn="ctr"/>
            <a:endParaRPr lang="en-IN" sz="4000" b="1" dirty="0">
              <a:solidFill>
                <a:schemeClr val="accent1"/>
              </a:solidFill>
            </a:endParaRPr>
          </a:p>
        </p:txBody>
      </p:sp>
      <p:pic>
        <p:nvPicPr>
          <p:cNvPr id="1029" name="Picture 5" descr="Facebook">
            <a:extLst>
              <a:ext uri="{FF2B5EF4-FFF2-40B4-BE49-F238E27FC236}">
                <a16:creationId xmlns:a16="http://schemas.microsoft.com/office/drawing/2014/main" id="{5FD07C99-6BDD-DBDD-877B-0107F8F38C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5" y="228600"/>
            <a:ext cx="76200" cy="1333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witter">
            <a:extLst>
              <a:ext uri="{FF2B5EF4-FFF2-40B4-BE49-F238E27FC236}">
                <a16:creationId xmlns:a16="http://schemas.microsoft.com/office/drawing/2014/main" id="{A513F470-F110-769C-4FC4-FB3DE8A496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 y="381000"/>
            <a:ext cx="133350" cy="1143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8CAA9ED-B711-95A3-618E-642CE4B32377}"/>
              </a:ext>
            </a:extLst>
          </p:cNvPr>
          <p:cNvSpPr txBox="1"/>
          <p:nvPr/>
        </p:nvSpPr>
        <p:spPr>
          <a:xfrm>
            <a:off x="2646218" y="878755"/>
            <a:ext cx="7869382" cy="4801314"/>
          </a:xfrm>
          <a:prstGeom prst="rect">
            <a:avLst/>
          </a:prstGeom>
          <a:noFill/>
        </p:spPr>
        <p:txBody>
          <a:bodyPr wrap="square">
            <a:spAutoFit/>
          </a:bodyPr>
          <a:lstStyle/>
          <a:p>
            <a:pPr algn="l"/>
            <a:r>
              <a:rPr lang="en-US" b="1" i="0" dirty="0">
                <a:solidFill>
                  <a:schemeClr val="accent1"/>
                </a:solidFill>
                <a:effectLst/>
                <a:highlight>
                  <a:srgbClr val="FFFF00"/>
                </a:highlight>
                <a:latin typeface="Open Sans" panose="020B0606030504020204" pitchFamily="34" charset="0"/>
              </a:rPr>
              <a:t>Visiting our store</a:t>
            </a:r>
            <a:r>
              <a:rPr lang="en-US" b="1" i="0" dirty="0">
                <a:solidFill>
                  <a:schemeClr val="accent1"/>
                </a:solidFill>
                <a:effectLst/>
                <a:latin typeface="Open Sans" panose="020B0606030504020204" pitchFamily="34" charset="0"/>
              </a:rPr>
              <a:t>:</a:t>
            </a:r>
          </a:p>
          <a:p>
            <a:pPr algn="l"/>
            <a:endParaRPr lang="en-US" b="0" i="0" dirty="0">
              <a:solidFill>
                <a:schemeClr val="accent1"/>
              </a:solidFill>
              <a:effectLst/>
              <a:latin typeface="Open Sans" panose="020B0606030504020204" pitchFamily="34" charset="0"/>
            </a:endParaRPr>
          </a:p>
          <a:p>
            <a:pPr algn="l"/>
            <a:r>
              <a:rPr lang="en-US" b="0" i="0" dirty="0">
                <a:solidFill>
                  <a:schemeClr val="accent1"/>
                </a:solidFill>
                <a:effectLst/>
                <a:latin typeface="Open Sans" panose="020B0606030504020204" pitchFamily="34" charset="0"/>
              </a:rPr>
              <a:t>We are only accepting customers who make an appointment beforehand, which you can do on the adjacent contact form.</a:t>
            </a:r>
          </a:p>
          <a:p>
            <a:pPr algn="l"/>
            <a:endParaRPr lang="en-US" b="0" i="0" dirty="0">
              <a:solidFill>
                <a:schemeClr val="accent1"/>
              </a:solidFill>
              <a:effectLst/>
              <a:latin typeface="Open Sans" panose="020B0606030504020204" pitchFamily="34" charset="0"/>
            </a:endParaRPr>
          </a:p>
          <a:p>
            <a:pPr algn="l"/>
            <a:r>
              <a:rPr lang="en-US" b="1" i="0" dirty="0">
                <a:solidFill>
                  <a:schemeClr val="accent1"/>
                </a:solidFill>
                <a:effectLst/>
                <a:highlight>
                  <a:srgbClr val="FFFF00"/>
                </a:highlight>
                <a:latin typeface="Open Sans" panose="020B0606030504020204" pitchFamily="34" charset="0"/>
              </a:rPr>
              <a:t>Getting in touch:</a:t>
            </a:r>
          </a:p>
          <a:p>
            <a:pPr algn="l"/>
            <a:endParaRPr lang="en-US" b="0" i="0" dirty="0">
              <a:solidFill>
                <a:schemeClr val="accent1"/>
              </a:solidFill>
              <a:effectLst/>
              <a:highlight>
                <a:srgbClr val="FFFF00"/>
              </a:highlight>
              <a:latin typeface="Open Sans" panose="020B0606030504020204" pitchFamily="34" charset="0"/>
            </a:endParaRPr>
          </a:p>
          <a:p>
            <a:pPr algn="l"/>
            <a:r>
              <a:rPr lang="en-US" b="0" i="0" dirty="0">
                <a:solidFill>
                  <a:schemeClr val="accent1"/>
                </a:solidFill>
                <a:effectLst/>
                <a:latin typeface="Open Sans" panose="020B0606030504020204" pitchFamily="34" charset="0"/>
              </a:rPr>
              <a:t>If you need to get hold of us please use our contact form and we will get back to you as quickly as we can.</a:t>
            </a:r>
          </a:p>
          <a:p>
            <a:pPr algn="l"/>
            <a:endParaRPr lang="en-US" b="0" i="0" dirty="0">
              <a:solidFill>
                <a:schemeClr val="accent1"/>
              </a:solidFill>
              <a:effectLst/>
              <a:latin typeface="Open Sans" panose="020B0606030504020204" pitchFamily="34" charset="0"/>
            </a:endParaRPr>
          </a:p>
          <a:p>
            <a:pPr algn="l"/>
            <a:r>
              <a:rPr lang="en-US" b="1" i="0" dirty="0">
                <a:solidFill>
                  <a:schemeClr val="accent1"/>
                </a:solidFill>
                <a:effectLst/>
                <a:highlight>
                  <a:srgbClr val="FFFF00"/>
                </a:highlight>
                <a:latin typeface="Open Sans" panose="020B0606030504020204" pitchFamily="34" charset="0"/>
              </a:rPr>
              <a:t>Our shop address for pre-booked appointments is:</a:t>
            </a:r>
          </a:p>
          <a:p>
            <a:pPr algn="l"/>
            <a:endParaRPr lang="en-US" b="0" i="0" dirty="0">
              <a:solidFill>
                <a:schemeClr val="accent1"/>
              </a:solidFill>
              <a:effectLst/>
              <a:highlight>
                <a:srgbClr val="FFFF00"/>
              </a:highlight>
              <a:latin typeface="Open Sans" panose="020B0606030504020204" pitchFamily="34" charset="0"/>
            </a:endParaRPr>
          </a:p>
          <a:p>
            <a:pPr algn="l"/>
            <a:r>
              <a:rPr lang="en-US" b="0" i="0" dirty="0">
                <a:solidFill>
                  <a:schemeClr val="accent1"/>
                </a:solidFill>
                <a:effectLst/>
                <a:latin typeface="Open Sans" panose="020B0606030504020204" pitchFamily="34" charset="0"/>
              </a:rPr>
              <a:t>6 Elms Road</a:t>
            </a:r>
            <a:br>
              <a:rPr lang="en-US" b="0" i="0" dirty="0">
                <a:solidFill>
                  <a:schemeClr val="accent1"/>
                </a:solidFill>
                <a:effectLst/>
                <a:latin typeface="Open Sans" panose="020B0606030504020204" pitchFamily="34" charset="0"/>
              </a:rPr>
            </a:br>
            <a:r>
              <a:rPr lang="en-US" b="0" i="0" dirty="0">
                <a:solidFill>
                  <a:schemeClr val="accent1"/>
                </a:solidFill>
                <a:effectLst/>
                <a:latin typeface="Open Sans" panose="020B0606030504020204" pitchFamily="34" charset="0"/>
              </a:rPr>
              <a:t>Aldershot</a:t>
            </a:r>
            <a:br>
              <a:rPr lang="en-US" b="0" i="0" dirty="0">
                <a:solidFill>
                  <a:schemeClr val="accent1"/>
                </a:solidFill>
                <a:effectLst/>
                <a:latin typeface="Open Sans" panose="020B0606030504020204" pitchFamily="34" charset="0"/>
              </a:rPr>
            </a:br>
            <a:r>
              <a:rPr lang="en-US" b="0" i="0" dirty="0">
                <a:solidFill>
                  <a:schemeClr val="accent1"/>
                </a:solidFill>
                <a:effectLst/>
                <a:latin typeface="Open Sans" panose="020B0606030504020204" pitchFamily="34" charset="0"/>
              </a:rPr>
              <a:t>Hampshire</a:t>
            </a:r>
            <a:br>
              <a:rPr lang="en-US" b="0" i="0" dirty="0">
                <a:solidFill>
                  <a:schemeClr val="accent1"/>
                </a:solidFill>
                <a:effectLst/>
                <a:latin typeface="Open Sans" panose="020B0606030504020204" pitchFamily="34" charset="0"/>
              </a:rPr>
            </a:br>
            <a:r>
              <a:rPr lang="en-US" b="0" i="0" dirty="0">
                <a:solidFill>
                  <a:schemeClr val="accent1"/>
                </a:solidFill>
                <a:effectLst/>
                <a:latin typeface="Open Sans" panose="020B0606030504020204" pitchFamily="34" charset="0"/>
              </a:rPr>
              <a:t>GU11 1LJ</a:t>
            </a:r>
          </a:p>
          <a:p>
            <a:endParaRPr lang="en-IN" dirty="0">
              <a:solidFill>
                <a:schemeClr val="accent1"/>
              </a:solidFill>
            </a:endParaRPr>
          </a:p>
        </p:txBody>
      </p:sp>
      <p:pic>
        <p:nvPicPr>
          <p:cNvPr id="3" name="Picture 2">
            <a:hlinkClick r:id="rId4"/>
            <a:extLst>
              <a:ext uri="{FF2B5EF4-FFF2-40B4-BE49-F238E27FC236}">
                <a16:creationId xmlns:a16="http://schemas.microsoft.com/office/drawing/2014/main" id="{5784AF0B-B850-0024-6162-931DB8A56A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81954" y="16927"/>
            <a:ext cx="1943371" cy="1057423"/>
          </a:xfrm>
          <a:prstGeom prst="rect">
            <a:avLst/>
          </a:prstGeom>
        </p:spPr>
      </p:pic>
    </p:spTree>
    <p:extLst>
      <p:ext uri="{BB962C8B-B14F-4D97-AF65-F5344CB8AC3E}">
        <p14:creationId xmlns:p14="http://schemas.microsoft.com/office/powerpoint/2010/main" val="1786218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17DE0-21EB-28C6-983C-74195EE0816C}"/>
              </a:ext>
            </a:extLst>
          </p:cNvPr>
          <p:cNvSpPr>
            <a:spLocks noGrp="1"/>
          </p:cNvSpPr>
          <p:nvPr>
            <p:ph type="title"/>
          </p:nvPr>
        </p:nvSpPr>
        <p:spPr>
          <a:xfrm>
            <a:off x="1513807" y="2971800"/>
            <a:ext cx="10018713" cy="1752599"/>
          </a:xfrm>
        </p:spPr>
        <p:txBody>
          <a:bodyPr>
            <a:noAutofit/>
          </a:bodyPr>
          <a:lstStyle/>
          <a:p>
            <a:r>
              <a:rPr lang="en-IN" sz="8800" dirty="0">
                <a:solidFill>
                  <a:schemeClr val="accent1"/>
                </a:solidFill>
              </a:rPr>
              <a:t>Thank You</a:t>
            </a:r>
            <a:br>
              <a:rPr lang="en-IN" sz="8800" dirty="0">
                <a:solidFill>
                  <a:schemeClr val="accent1"/>
                </a:solidFill>
              </a:rPr>
            </a:br>
            <a:endParaRPr lang="en-IN" sz="8800" dirty="0">
              <a:solidFill>
                <a:schemeClr val="accent1"/>
              </a:solidFill>
            </a:endParaRPr>
          </a:p>
        </p:txBody>
      </p:sp>
    </p:spTree>
    <p:extLst>
      <p:ext uri="{BB962C8B-B14F-4D97-AF65-F5344CB8AC3E}">
        <p14:creationId xmlns:p14="http://schemas.microsoft.com/office/powerpoint/2010/main" val="38008846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341</TotalTime>
  <Words>939</Words>
  <Application>Microsoft Office PowerPoint</Application>
  <PresentationFormat>Widescreen</PresentationFormat>
  <Paragraphs>26</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Corbel</vt:lpstr>
      <vt:lpstr>Open Sans</vt:lpstr>
      <vt:lpstr>tahoma</vt:lpstr>
      <vt:lpstr>Parallax</vt:lpstr>
      <vt:lpstr>PowerPoint Presentation</vt:lpstr>
      <vt:lpstr>In addition to Door Handles, Door Knobs and Door Hinges, we also offer a vast selection of Cabinet Furniture, Window Furniture, Door Lock, Screws &amp; Fixings, Bathroom Furniture and more. From leading suppliers like Heritage Brass, Carlisle Brass, Frelan Hardware, From the Anvil, Fulton and Bray and many more. Our range covers an array of styles including Art Deco, Contemporary, Traditional, Classic, Antique, and more. There is also an abundance of finishes to choose from including Chrome, Brass, Beeswax, Stainless Steel, Nickel, and many others. Whether you wish to refurbish your home or refresh your décor, our stylish selection of designer ironmongery gives you the power to put the final touches to your dreams.  We source top quality furnishings and are able to provide a diverse range of products at competitive prices to our customers. By working closely with leading designers and manufacturers, both in the UK and overseas, we are constantly improving and increasing the range of quality merchandise we are able to offer at very competitive prices. Since 1995, we have supplied furnishings for homes throughout the country and overseas to many satisfied customers.    </vt:lpstr>
      <vt:lpstr>Door Locks </vt:lpstr>
      <vt:lpstr>kitchen cupboard handles </vt:lpstr>
      <vt:lpstr>                                                   Door Handles </vt:lpstr>
      <vt:lpstr>Wardrobe Door Handles</vt:lpstr>
      <vt:lpstr>PowerPoint Presentation</vt:lpstr>
      <vt:lpstr>Thank You </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Rohm steroids</dc:title>
  <dc:creator>satyam pandey</dc:creator>
  <cp:lastModifiedBy>satyam pandey</cp:lastModifiedBy>
  <cp:revision>6</cp:revision>
  <dcterms:created xsi:type="dcterms:W3CDTF">2023-09-17T09:48:32Z</dcterms:created>
  <dcterms:modified xsi:type="dcterms:W3CDTF">2024-01-04T06:21:06Z</dcterms:modified>
</cp:coreProperties>
</file>